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sldIdLst>
    <p:sldId id="257" r:id="rId2"/>
    <p:sldId id="4954" r:id="rId3"/>
    <p:sldId id="5054" r:id="rId4"/>
    <p:sldId id="302" r:id="rId5"/>
    <p:sldId id="366" r:id="rId6"/>
    <p:sldId id="2134805745" r:id="rId7"/>
    <p:sldId id="2076137120" r:id="rId8"/>
    <p:sldId id="2134805723" r:id="rId9"/>
    <p:sldId id="2134805724" r:id="rId10"/>
    <p:sldId id="2134805737" r:id="rId11"/>
    <p:sldId id="2134805738" r:id="rId12"/>
    <p:sldId id="2134805731" r:id="rId13"/>
    <p:sldId id="2134805739" r:id="rId14"/>
    <p:sldId id="2134805769" r:id="rId15"/>
    <p:sldId id="2134805717" r:id="rId16"/>
    <p:sldId id="2134805556" r:id="rId17"/>
    <p:sldId id="2134805557" r:id="rId18"/>
    <p:sldId id="2076137131" r:id="rId19"/>
    <p:sldId id="2134805591" r:id="rId20"/>
    <p:sldId id="2134805595" r:id="rId21"/>
    <p:sldId id="2134805593" r:id="rId22"/>
    <p:sldId id="2134805558" r:id="rId23"/>
    <p:sldId id="2076137132" r:id="rId24"/>
    <p:sldId id="2134805710" r:id="rId25"/>
    <p:sldId id="2134805718" r:id="rId26"/>
    <p:sldId id="2134805560" r:id="rId27"/>
    <p:sldId id="2134805719" r:id="rId28"/>
    <p:sldId id="2134805596" r:id="rId29"/>
    <p:sldId id="2134805586" r:id="rId30"/>
    <p:sldId id="2134805603" r:id="rId31"/>
    <p:sldId id="2134805722" r:id="rId32"/>
    <p:sldId id="2134805746" r:id="rId33"/>
    <p:sldId id="2134805770" r:id="rId34"/>
    <p:sldId id="2134805771" r:id="rId35"/>
    <p:sldId id="2134805776" r:id="rId36"/>
    <p:sldId id="2134805772" r:id="rId37"/>
    <p:sldId id="2134805747" r:id="rId38"/>
    <p:sldId id="2134805748" r:id="rId39"/>
    <p:sldId id="2134805777" r:id="rId40"/>
    <p:sldId id="2134805773" r:id="rId41"/>
    <p:sldId id="2134805764" r:id="rId42"/>
    <p:sldId id="2134805749" r:id="rId43"/>
    <p:sldId id="2134805750" r:id="rId44"/>
    <p:sldId id="2134805751" r:id="rId45"/>
    <p:sldId id="2134805752" r:id="rId46"/>
    <p:sldId id="2134805753" r:id="rId47"/>
    <p:sldId id="2134805754" r:id="rId48"/>
    <p:sldId id="2134805755" r:id="rId49"/>
    <p:sldId id="2134805756" r:id="rId50"/>
    <p:sldId id="2134805757" r:id="rId51"/>
    <p:sldId id="2134805758" r:id="rId52"/>
    <p:sldId id="2134805759" r:id="rId53"/>
    <p:sldId id="2134805760" r:id="rId54"/>
    <p:sldId id="2134805761" r:id="rId55"/>
    <p:sldId id="2134805762" r:id="rId5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BOUT THE COURSE" id="{FE33F4AE-8DAB-4C55-AF42-CF621282E1C1}">
          <p14:sldIdLst>
            <p14:sldId id="257"/>
            <p14:sldId id="4954"/>
            <p14:sldId id="5054"/>
            <p14:sldId id="302"/>
            <p14:sldId id="366"/>
            <p14:sldId id="2134805745"/>
            <p14:sldId id="2076137120"/>
            <p14:sldId id="2134805723"/>
            <p14:sldId id="2134805724"/>
            <p14:sldId id="2134805737"/>
            <p14:sldId id="2134805738"/>
            <p14:sldId id="2134805731"/>
            <p14:sldId id="2134805739"/>
          </p14:sldIdLst>
        </p14:section>
        <p14:section name="ABOUT THE EXAM" id="{63EE8063-83FC-4DEB-84CE-151183DE9EE7}">
          <p14:sldIdLst>
            <p14:sldId id="2134805769"/>
          </p14:sldIdLst>
        </p14:section>
        <p14:section name="ABOUT DATABRICKS" id="{3D09033D-2EB7-4B8B-9214-BA2E5BBF152C}">
          <p14:sldIdLst>
            <p14:sldId id="2134805717"/>
            <p14:sldId id="2134805556"/>
            <p14:sldId id="2134805557"/>
            <p14:sldId id="2076137131"/>
            <p14:sldId id="2134805591"/>
            <p14:sldId id="2134805595"/>
            <p14:sldId id="2134805593"/>
            <p14:sldId id="2134805558"/>
            <p14:sldId id="2076137132"/>
            <p14:sldId id="2134805710"/>
            <p14:sldId id="2134805718"/>
            <p14:sldId id="2134805560"/>
            <p14:sldId id="2134805719"/>
            <p14:sldId id="2134805596"/>
            <p14:sldId id="2134805586"/>
            <p14:sldId id="2134805603"/>
            <p14:sldId id="2134805722"/>
            <p14:sldId id="2134805746"/>
            <p14:sldId id="2134805770"/>
            <p14:sldId id="2134805771"/>
            <p14:sldId id="2134805776"/>
            <p14:sldId id="2134805772"/>
            <p14:sldId id="2134805747"/>
            <p14:sldId id="2134805748"/>
            <p14:sldId id="2134805777"/>
            <p14:sldId id="2134805773"/>
          </p14:sldIdLst>
        </p14:section>
        <p14:section name="PRACTICE QUESTIONS" id="{E1257727-B940-4CCA-B608-D6C8F89B3EC6}">
          <p14:sldIdLst>
            <p14:sldId id="2134805764"/>
            <p14:sldId id="2134805749"/>
            <p14:sldId id="2134805750"/>
            <p14:sldId id="2134805751"/>
            <p14:sldId id="2134805752"/>
            <p14:sldId id="2134805753"/>
            <p14:sldId id="2134805754"/>
            <p14:sldId id="2134805755"/>
            <p14:sldId id="2134805756"/>
            <p14:sldId id="2134805757"/>
            <p14:sldId id="2134805758"/>
            <p14:sldId id="2134805759"/>
            <p14:sldId id="2134805760"/>
            <p14:sldId id="2134805761"/>
            <p14:sldId id="213480576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21376" autoAdjust="0"/>
    <p:restoredTop sz="95256" autoAdjust="0"/>
  </p:normalViewPr>
  <p:slideViewPr>
    <p:cSldViewPr snapToGrid="0" snapToObjects="1">
      <p:cViewPr varScale="1">
        <p:scale>
          <a:sx n="146" d="100"/>
          <a:sy n="146" d="100"/>
        </p:scale>
        <p:origin x="264" y="126"/>
      </p:cViewPr>
      <p:guideLst>
        <p:guide orient="horz" pos="1620"/>
        <p:guide pos="2880"/>
      </p:guideLst>
    </p:cSldViewPr>
  </p:slideViewPr>
  <p:notesTextViewPr>
    <p:cViewPr>
      <p:scale>
        <a:sx n="100" d="100"/>
        <a:sy n="100" d="100"/>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153C74-BDE5-40A8-97C9-60F610E3A98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B51ECDE-7F91-41EE-83FF-A5A0B30C64B6}">
      <dgm:prSet custT="1"/>
      <dgm:spPr/>
      <dgm:t>
        <a:bodyPr/>
        <a:lstStyle/>
        <a:p>
          <a:r>
            <a:rPr lang="en-US" sz="1800" dirty="0"/>
            <a:t>Course materials: </a:t>
          </a:r>
          <a:r>
            <a:rPr lang="en-US" sz="1800" b="1" dirty="0">
              <a:solidFill>
                <a:srgbClr val="FFFF00"/>
              </a:solidFill>
            </a:rPr>
            <a:t>timw.info/</a:t>
          </a:r>
          <a:r>
            <a:rPr lang="en-US" sz="1800" b="1" dirty="0" err="1">
              <a:solidFill>
                <a:srgbClr val="FFFF00"/>
              </a:solidFill>
            </a:rPr>
            <a:t>databricks</a:t>
          </a:r>
          <a:endParaRPr lang="en-US" sz="1800" dirty="0">
            <a:solidFill>
              <a:srgbClr val="FFFF00"/>
            </a:solidFill>
          </a:endParaRPr>
        </a:p>
      </dgm:t>
    </dgm:pt>
    <dgm:pt modelId="{9C59B82A-49CF-4B0E-B6B5-FF62960F1236}" type="parTrans" cxnId="{374444DA-359A-40BB-AA3C-CB4B23E1DEE6}">
      <dgm:prSet/>
      <dgm:spPr/>
      <dgm:t>
        <a:bodyPr/>
        <a:lstStyle/>
        <a:p>
          <a:endParaRPr lang="en-US"/>
        </a:p>
      </dgm:t>
    </dgm:pt>
    <dgm:pt modelId="{C4705C84-C0A0-43AD-815D-1B5CC937168C}" type="sibTrans" cxnId="{374444DA-359A-40BB-AA3C-CB4B23E1DEE6}">
      <dgm:prSet/>
      <dgm:spPr/>
      <dgm:t>
        <a:bodyPr/>
        <a:lstStyle/>
        <a:p>
          <a:endParaRPr lang="en-US"/>
        </a:p>
      </dgm:t>
    </dgm:pt>
    <dgm:pt modelId="{C4CEC0E5-5428-4EDA-BE33-916DFB76B0B0}">
      <dgm:prSet custT="1"/>
      <dgm:spPr/>
      <dgm:t>
        <a:bodyPr/>
        <a:lstStyle/>
        <a:p>
          <a:r>
            <a:rPr lang="en-US" sz="1800" dirty="0"/>
            <a:t>LinkedIn: </a:t>
          </a:r>
          <a:r>
            <a:rPr lang="en-US" sz="1800" b="1" dirty="0">
              <a:solidFill>
                <a:srgbClr val="FFFF00"/>
              </a:solidFill>
            </a:rPr>
            <a:t>timw.info/linkedin</a:t>
          </a:r>
          <a:endParaRPr lang="en-US" sz="1800" dirty="0">
            <a:solidFill>
              <a:srgbClr val="FFFF00"/>
            </a:solidFill>
          </a:endParaRPr>
        </a:p>
      </dgm:t>
    </dgm:pt>
    <dgm:pt modelId="{F2DA3D44-3ABB-4A57-B394-FF839B5EF956}" type="parTrans" cxnId="{87449ED4-4EB3-415C-934B-EE195099CBFD}">
      <dgm:prSet/>
      <dgm:spPr/>
      <dgm:t>
        <a:bodyPr/>
        <a:lstStyle/>
        <a:p>
          <a:endParaRPr lang="en-US"/>
        </a:p>
      </dgm:t>
    </dgm:pt>
    <dgm:pt modelId="{038710FC-3A3A-4553-A5D2-0537DBA0368C}" type="sibTrans" cxnId="{87449ED4-4EB3-415C-934B-EE195099CBFD}">
      <dgm:prSet/>
      <dgm:spPr/>
      <dgm:t>
        <a:bodyPr/>
        <a:lstStyle/>
        <a:p>
          <a:endParaRPr lang="en-US"/>
        </a:p>
      </dgm:t>
    </dgm:pt>
    <dgm:pt modelId="{B0B9912E-BBF7-44D7-A843-499290D132C0}" type="pres">
      <dgm:prSet presAssocID="{9F153C74-BDE5-40A8-97C9-60F610E3A982}" presName="linear" presStyleCnt="0">
        <dgm:presLayoutVars>
          <dgm:dir/>
          <dgm:animLvl val="lvl"/>
          <dgm:resizeHandles val="exact"/>
        </dgm:presLayoutVars>
      </dgm:prSet>
      <dgm:spPr/>
    </dgm:pt>
    <dgm:pt modelId="{8C8EE7C5-2A01-4D7E-B387-AC2AC02D80C6}" type="pres">
      <dgm:prSet presAssocID="{2B51ECDE-7F91-41EE-83FF-A5A0B30C64B6}" presName="parentLin" presStyleCnt="0"/>
      <dgm:spPr/>
    </dgm:pt>
    <dgm:pt modelId="{3260CFAD-EAE8-42F7-A926-28A9A0B80F28}" type="pres">
      <dgm:prSet presAssocID="{2B51ECDE-7F91-41EE-83FF-A5A0B30C64B6}" presName="parentLeftMargin" presStyleLbl="node1" presStyleIdx="0" presStyleCnt="2"/>
      <dgm:spPr/>
    </dgm:pt>
    <dgm:pt modelId="{9D30D2F7-4B33-4D42-A652-B3E840684F23}" type="pres">
      <dgm:prSet presAssocID="{2B51ECDE-7F91-41EE-83FF-A5A0B30C64B6}" presName="parentText" presStyleLbl="node1" presStyleIdx="0" presStyleCnt="2">
        <dgm:presLayoutVars>
          <dgm:chMax val="0"/>
          <dgm:bulletEnabled val="1"/>
        </dgm:presLayoutVars>
      </dgm:prSet>
      <dgm:spPr/>
    </dgm:pt>
    <dgm:pt modelId="{2EC163D8-F551-4A4A-B222-F2F2E6E9426A}" type="pres">
      <dgm:prSet presAssocID="{2B51ECDE-7F91-41EE-83FF-A5A0B30C64B6}" presName="negativeSpace" presStyleCnt="0"/>
      <dgm:spPr/>
    </dgm:pt>
    <dgm:pt modelId="{2418270F-B1F3-42BE-AA03-9D6610EF0D7C}" type="pres">
      <dgm:prSet presAssocID="{2B51ECDE-7F91-41EE-83FF-A5A0B30C64B6}" presName="childText" presStyleLbl="conFgAcc1" presStyleIdx="0" presStyleCnt="2">
        <dgm:presLayoutVars>
          <dgm:bulletEnabled val="1"/>
        </dgm:presLayoutVars>
      </dgm:prSet>
      <dgm:spPr/>
    </dgm:pt>
    <dgm:pt modelId="{BB98CA99-1F97-48A9-A046-D3793DB2EB64}" type="pres">
      <dgm:prSet presAssocID="{C4705C84-C0A0-43AD-815D-1B5CC937168C}" presName="spaceBetweenRectangles" presStyleCnt="0"/>
      <dgm:spPr/>
    </dgm:pt>
    <dgm:pt modelId="{7BB4B70B-041D-4E77-B858-710281E96579}" type="pres">
      <dgm:prSet presAssocID="{C4CEC0E5-5428-4EDA-BE33-916DFB76B0B0}" presName="parentLin" presStyleCnt="0"/>
      <dgm:spPr/>
    </dgm:pt>
    <dgm:pt modelId="{AABDE2A2-3512-401B-8415-EB68F5D21323}" type="pres">
      <dgm:prSet presAssocID="{C4CEC0E5-5428-4EDA-BE33-916DFB76B0B0}" presName="parentLeftMargin" presStyleLbl="node1" presStyleIdx="0" presStyleCnt="2"/>
      <dgm:spPr/>
    </dgm:pt>
    <dgm:pt modelId="{3163E0A1-2468-4C28-9168-3838ED54E36E}" type="pres">
      <dgm:prSet presAssocID="{C4CEC0E5-5428-4EDA-BE33-916DFB76B0B0}" presName="parentText" presStyleLbl="node1" presStyleIdx="1" presStyleCnt="2">
        <dgm:presLayoutVars>
          <dgm:chMax val="0"/>
          <dgm:bulletEnabled val="1"/>
        </dgm:presLayoutVars>
      </dgm:prSet>
      <dgm:spPr/>
    </dgm:pt>
    <dgm:pt modelId="{44013240-E6DE-449E-8518-C4B18BB12DA6}" type="pres">
      <dgm:prSet presAssocID="{C4CEC0E5-5428-4EDA-BE33-916DFB76B0B0}" presName="negativeSpace" presStyleCnt="0"/>
      <dgm:spPr/>
    </dgm:pt>
    <dgm:pt modelId="{8E988913-2B98-48D7-A8D0-31ABA52AA03B}" type="pres">
      <dgm:prSet presAssocID="{C4CEC0E5-5428-4EDA-BE33-916DFB76B0B0}" presName="childText" presStyleLbl="conFgAcc1" presStyleIdx="1" presStyleCnt="2">
        <dgm:presLayoutVars>
          <dgm:bulletEnabled val="1"/>
        </dgm:presLayoutVars>
      </dgm:prSet>
      <dgm:spPr/>
    </dgm:pt>
  </dgm:ptLst>
  <dgm:cxnLst>
    <dgm:cxn modelId="{AA11F703-1D2B-4D72-8C08-AD7DE648903A}" type="presOf" srcId="{2B51ECDE-7F91-41EE-83FF-A5A0B30C64B6}" destId="{9D30D2F7-4B33-4D42-A652-B3E840684F23}" srcOrd="1" destOrd="0" presId="urn:microsoft.com/office/officeart/2005/8/layout/list1"/>
    <dgm:cxn modelId="{7937C166-5627-488F-8D4E-0A4A6BDA75BB}" type="presOf" srcId="{9F153C74-BDE5-40A8-97C9-60F610E3A982}" destId="{B0B9912E-BBF7-44D7-A843-499290D132C0}" srcOrd="0" destOrd="0" presId="urn:microsoft.com/office/officeart/2005/8/layout/list1"/>
    <dgm:cxn modelId="{0515ED73-8B68-4BDF-B757-8C6699B49868}" type="presOf" srcId="{C4CEC0E5-5428-4EDA-BE33-916DFB76B0B0}" destId="{AABDE2A2-3512-401B-8415-EB68F5D21323}" srcOrd="0" destOrd="0" presId="urn:microsoft.com/office/officeart/2005/8/layout/list1"/>
    <dgm:cxn modelId="{25D91E95-39DD-488B-A10E-9A1EABBBF5EB}" type="presOf" srcId="{C4CEC0E5-5428-4EDA-BE33-916DFB76B0B0}" destId="{3163E0A1-2468-4C28-9168-3838ED54E36E}" srcOrd="1" destOrd="0" presId="urn:microsoft.com/office/officeart/2005/8/layout/list1"/>
    <dgm:cxn modelId="{87449ED4-4EB3-415C-934B-EE195099CBFD}" srcId="{9F153C74-BDE5-40A8-97C9-60F610E3A982}" destId="{C4CEC0E5-5428-4EDA-BE33-916DFB76B0B0}" srcOrd="1" destOrd="0" parTransId="{F2DA3D44-3ABB-4A57-B394-FF839B5EF956}" sibTransId="{038710FC-3A3A-4553-A5D2-0537DBA0368C}"/>
    <dgm:cxn modelId="{374444DA-359A-40BB-AA3C-CB4B23E1DEE6}" srcId="{9F153C74-BDE5-40A8-97C9-60F610E3A982}" destId="{2B51ECDE-7F91-41EE-83FF-A5A0B30C64B6}" srcOrd="0" destOrd="0" parTransId="{9C59B82A-49CF-4B0E-B6B5-FF62960F1236}" sibTransId="{C4705C84-C0A0-43AD-815D-1B5CC937168C}"/>
    <dgm:cxn modelId="{245319ED-D700-40C1-9C3E-555525F6B9BF}" type="presOf" srcId="{2B51ECDE-7F91-41EE-83FF-A5A0B30C64B6}" destId="{3260CFAD-EAE8-42F7-A926-28A9A0B80F28}" srcOrd="0" destOrd="0" presId="urn:microsoft.com/office/officeart/2005/8/layout/list1"/>
    <dgm:cxn modelId="{637BB273-A337-423C-9BDA-5AB5F9437376}" type="presParOf" srcId="{B0B9912E-BBF7-44D7-A843-499290D132C0}" destId="{8C8EE7C5-2A01-4D7E-B387-AC2AC02D80C6}" srcOrd="0" destOrd="0" presId="urn:microsoft.com/office/officeart/2005/8/layout/list1"/>
    <dgm:cxn modelId="{99B88204-CDE7-47EF-97C1-5ECBE36AFD5F}" type="presParOf" srcId="{8C8EE7C5-2A01-4D7E-B387-AC2AC02D80C6}" destId="{3260CFAD-EAE8-42F7-A926-28A9A0B80F28}" srcOrd="0" destOrd="0" presId="urn:microsoft.com/office/officeart/2005/8/layout/list1"/>
    <dgm:cxn modelId="{8C6728B6-92C8-4777-B5FC-804935F00280}" type="presParOf" srcId="{8C8EE7C5-2A01-4D7E-B387-AC2AC02D80C6}" destId="{9D30D2F7-4B33-4D42-A652-B3E840684F23}" srcOrd="1" destOrd="0" presId="urn:microsoft.com/office/officeart/2005/8/layout/list1"/>
    <dgm:cxn modelId="{1B6BE77A-6342-4288-ABD4-3823AA37A57F}" type="presParOf" srcId="{B0B9912E-BBF7-44D7-A843-499290D132C0}" destId="{2EC163D8-F551-4A4A-B222-F2F2E6E9426A}" srcOrd="1" destOrd="0" presId="urn:microsoft.com/office/officeart/2005/8/layout/list1"/>
    <dgm:cxn modelId="{7ECB4726-AFA1-44D7-8482-AF6D3E26D484}" type="presParOf" srcId="{B0B9912E-BBF7-44D7-A843-499290D132C0}" destId="{2418270F-B1F3-42BE-AA03-9D6610EF0D7C}" srcOrd="2" destOrd="0" presId="urn:microsoft.com/office/officeart/2005/8/layout/list1"/>
    <dgm:cxn modelId="{C2142FAD-823C-4438-8784-5BA933E9D3AE}" type="presParOf" srcId="{B0B9912E-BBF7-44D7-A843-499290D132C0}" destId="{BB98CA99-1F97-48A9-A046-D3793DB2EB64}" srcOrd="3" destOrd="0" presId="urn:microsoft.com/office/officeart/2005/8/layout/list1"/>
    <dgm:cxn modelId="{FE6AAC56-4B03-4D10-A2B9-4EC84E325A2B}" type="presParOf" srcId="{B0B9912E-BBF7-44D7-A843-499290D132C0}" destId="{7BB4B70B-041D-4E77-B858-710281E96579}" srcOrd="4" destOrd="0" presId="urn:microsoft.com/office/officeart/2005/8/layout/list1"/>
    <dgm:cxn modelId="{9EE08485-A019-43DD-B7E4-8765C75832E5}" type="presParOf" srcId="{7BB4B70B-041D-4E77-B858-710281E96579}" destId="{AABDE2A2-3512-401B-8415-EB68F5D21323}" srcOrd="0" destOrd="0" presId="urn:microsoft.com/office/officeart/2005/8/layout/list1"/>
    <dgm:cxn modelId="{2E1EC854-2CBA-4460-BE3C-2B46ADBADBAA}" type="presParOf" srcId="{7BB4B70B-041D-4E77-B858-710281E96579}" destId="{3163E0A1-2468-4C28-9168-3838ED54E36E}" srcOrd="1" destOrd="0" presId="urn:microsoft.com/office/officeart/2005/8/layout/list1"/>
    <dgm:cxn modelId="{0DB171E3-38B0-4B07-813B-8D765FB00432}" type="presParOf" srcId="{B0B9912E-BBF7-44D7-A843-499290D132C0}" destId="{44013240-E6DE-449E-8518-C4B18BB12DA6}" srcOrd="5" destOrd="0" presId="urn:microsoft.com/office/officeart/2005/8/layout/list1"/>
    <dgm:cxn modelId="{24BF3BEA-6ECE-4E9F-BD91-1982149404A9}" type="presParOf" srcId="{B0B9912E-BBF7-44D7-A843-499290D132C0}" destId="{8E988913-2B98-48D7-A8D0-31ABA52AA03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18270F-B1F3-42BE-AA03-9D6610EF0D7C}">
      <dsp:nvSpPr>
        <dsp:cNvPr id="0" name=""/>
        <dsp:cNvSpPr/>
      </dsp:nvSpPr>
      <dsp:spPr>
        <a:xfrm>
          <a:off x="0" y="392976"/>
          <a:ext cx="4911633" cy="630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30D2F7-4B33-4D42-A652-B3E840684F23}">
      <dsp:nvSpPr>
        <dsp:cNvPr id="0" name=""/>
        <dsp:cNvSpPr/>
      </dsp:nvSpPr>
      <dsp:spPr>
        <a:xfrm>
          <a:off x="245581" y="23976"/>
          <a:ext cx="3438143" cy="738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954" tIns="0" rIns="129954" bIns="0" numCol="1" spcCol="1270" anchor="ctr" anchorCtr="0">
          <a:noAutofit/>
        </a:bodyPr>
        <a:lstStyle/>
        <a:p>
          <a:pPr marL="0" lvl="0" indent="0" algn="l" defTabSz="800100">
            <a:lnSpc>
              <a:spcPct val="90000"/>
            </a:lnSpc>
            <a:spcBef>
              <a:spcPct val="0"/>
            </a:spcBef>
            <a:spcAft>
              <a:spcPct val="35000"/>
            </a:spcAft>
            <a:buNone/>
          </a:pPr>
          <a:r>
            <a:rPr lang="en-US" sz="1800" kern="1200" dirty="0"/>
            <a:t>Course materials: </a:t>
          </a:r>
          <a:r>
            <a:rPr lang="en-US" sz="1800" b="1" kern="1200" dirty="0">
              <a:solidFill>
                <a:srgbClr val="FFFF00"/>
              </a:solidFill>
            </a:rPr>
            <a:t>timw.info/</a:t>
          </a:r>
          <a:r>
            <a:rPr lang="en-US" sz="1800" b="1" kern="1200" dirty="0" err="1">
              <a:solidFill>
                <a:srgbClr val="FFFF00"/>
              </a:solidFill>
            </a:rPr>
            <a:t>databricks</a:t>
          </a:r>
          <a:endParaRPr lang="en-US" sz="1800" kern="1200" dirty="0">
            <a:solidFill>
              <a:srgbClr val="FFFF00"/>
            </a:solidFill>
          </a:endParaRPr>
        </a:p>
      </dsp:txBody>
      <dsp:txXfrm>
        <a:off x="281607" y="60002"/>
        <a:ext cx="3366091" cy="665948"/>
      </dsp:txXfrm>
    </dsp:sp>
    <dsp:sp modelId="{8E988913-2B98-48D7-A8D0-31ABA52AA03B}">
      <dsp:nvSpPr>
        <dsp:cNvPr id="0" name=""/>
        <dsp:cNvSpPr/>
      </dsp:nvSpPr>
      <dsp:spPr>
        <a:xfrm>
          <a:off x="0" y="1526976"/>
          <a:ext cx="4911633" cy="630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63E0A1-2468-4C28-9168-3838ED54E36E}">
      <dsp:nvSpPr>
        <dsp:cNvPr id="0" name=""/>
        <dsp:cNvSpPr/>
      </dsp:nvSpPr>
      <dsp:spPr>
        <a:xfrm>
          <a:off x="245581" y="1157976"/>
          <a:ext cx="3438143" cy="738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954" tIns="0" rIns="129954" bIns="0" numCol="1" spcCol="1270" anchor="ctr" anchorCtr="0">
          <a:noAutofit/>
        </a:bodyPr>
        <a:lstStyle/>
        <a:p>
          <a:pPr marL="0" lvl="0" indent="0" algn="l" defTabSz="800100">
            <a:lnSpc>
              <a:spcPct val="90000"/>
            </a:lnSpc>
            <a:spcBef>
              <a:spcPct val="0"/>
            </a:spcBef>
            <a:spcAft>
              <a:spcPct val="35000"/>
            </a:spcAft>
            <a:buNone/>
          </a:pPr>
          <a:r>
            <a:rPr lang="en-US" sz="1800" kern="1200" dirty="0"/>
            <a:t>LinkedIn: </a:t>
          </a:r>
          <a:r>
            <a:rPr lang="en-US" sz="1800" b="1" kern="1200" dirty="0">
              <a:solidFill>
                <a:srgbClr val="FFFF00"/>
              </a:solidFill>
            </a:rPr>
            <a:t>timw.info/linkedin</a:t>
          </a:r>
          <a:endParaRPr lang="en-US" sz="1800" kern="1200" dirty="0">
            <a:solidFill>
              <a:srgbClr val="FFFF00"/>
            </a:solidFill>
          </a:endParaRPr>
        </a:p>
      </dsp:txBody>
      <dsp:txXfrm>
        <a:off x="281607" y="1194002"/>
        <a:ext cx="3366091" cy="66594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Sun, 8/11/2024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3075082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12</a:t>
            </a:fld>
            <a:endParaRPr lang="en-US"/>
          </a:p>
        </p:txBody>
      </p:sp>
    </p:spTree>
    <p:extLst>
      <p:ext uri="{BB962C8B-B14F-4D97-AF65-F5344CB8AC3E}">
        <p14:creationId xmlns:p14="http://schemas.microsoft.com/office/powerpoint/2010/main" val="17525000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Sun, 8/11/2024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1"/>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9.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1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19.x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emf"/><Relationship Id="rId3" Type="http://schemas.openxmlformats.org/officeDocument/2006/relationships/image" Target="../media/image35.svg"/><Relationship Id="rId7" Type="http://schemas.openxmlformats.org/officeDocument/2006/relationships/image" Target="../media/image39.svg"/><Relationship Id="rId12" Type="http://schemas.openxmlformats.org/officeDocument/2006/relationships/image" Target="../media/image44.emf"/><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svg"/><Relationship Id="rId10" Type="http://schemas.openxmlformats.org/officeDocument/2006/relationships/image" Target="../media/image42.emf"/><Relationship Id="rId4" Type="http://schemas.openxmlformats.org/officeDocument/2006/relationships/image" Target="../media/image36.png"/><Relationship Id="rId9" Type="http://schemas.openxmlformats.org/officeDocument/2006/relationships/image" Target="../media/image41.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35022" y="0"/>
            <a:ext cx="5902764" cy="1616093"/>
          </a:xfrm>
        </p:spPr>
        <p:txBody>
          <a:bodyPr/>
          <a:lstStyle/>
          <a:p>
            <a:r>
              <a:rPr lang="en-US" sz="2800" dirty="0">
                <a:solidFill>
                  <a:schemeClr val="bg1"/>
                </a:solidFill>
              </a:rPr>
              <a:t>Databricks Certified Data Engineer Associate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6" name="Picture 5">
            <a:extLst>
              <a:ext uri="{FF2B5EF4-FFF2-40B4-BE49-F238E27FC236}">
                <a16:creationId xmlns:a16="http://schemas.microsoft.com/office/drawing/2014/main" id="{F004EC2E-2B0F-6C05-873C-0CA86D73F0EF}"/>
              </a:ext>
            </a:extLst>
          </p:cNvPr>
          <p:cNvPicPr>
            <a:picLocks noChangeAspect="1"/>
          </p:cNvPicPr>
          <p:nvPr/>
        </p:nvPicPr>
        <p:blipFill>
          <a:blip r:embed="rId2"/>
          <a:stretch>
            <a:fillRect/>
          </a:stretch>
        </p:blipFill>
        <p:spPr>
          <a:xfrm>
            <a:off x="5018190" y="1226987"/>
            <a:ext cx="2577282" cy="3208038"/>
          </a:xfrm>
          <a:prstGeom prst="rect">
            <a:avLst/>
          </a:prstGeom>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Mobile Browser: learning.oreilly.com</a:t>
            </a:r>
          </a:p>
        </p:txBody>
      </p:sp>
      <p:pic>
        <p:nvPicPr>
          <p:cNvPr id="5" name="Picture 4" descr="Graphical user interface, application&#10;&#10;Description automatically generated">
            <a:extLst>
              <a:ext uri="{FF2B5EF4-FFF2-40B4-BE49-F238E27FC236}">
                <a16:creationId xmlns:a16="http://schemas.microsoft.com/office/drawing/2014/main" id="{827554A8-F92C-F14A-8C83-9F8E5E8E7744}"/>
              </a:ext>
            </a:extLst>
          </p:cNvPr>
          <p:cNvPicPr>
            <a:picLocks noChangeAspect="1"/>
          </p:cNvPicPr>
          <p:nvPr/>
        </p:nvPicPr>
        <p:blipFill>
          <a:blip r:embed="rId2"/>
          <a:stretch>
            <a:fillRect/>
          </a:stretch>
        </p:blipFill>
        <p:spPr>
          <a:xfrm>
            <a:off x="1867539" y="726332"/>
            <a:ext cx="1930737" cy="4178599"/>
          </a:xfrm>
          <a:prstGeom prst="rect">
            <a:avLst/>
          </a:prstGeom>
          <a:ln w="25400">
            <a:solidFill>
              <a:schemeClr val="tx1"/>
            </a:solidFill>
          </a:ln>
        </p:spPr>
      </p:pic>
      <p:pic>
        <p:nvPicPr>
          <p:cNvPr id="7" name="Picture 6" descr="Graphical user interface, application&#10;&#10;Description automatically generated">
            <a:extLst>
              <a:ext uri="{FF2B5EF4-FFF2-40B4-BE49-F238E27FC236}">
                <a16:creationId xmlns:a16="http://schemas.microsoft.com/office/drawing/2014/main" id="{021EF08F-9341-6342-AF6B-776AFF8862FD}"/>
              </a:ext>
            </a:extLst>
          </p:cNvPr>
          <p:cNvPicPr>
            <a:picLocks noChangeAspect="1"/>
          </p:cNvPicPr>
          <p:nvPr/>
        </p:nvPicPr>
        <p:blipFill>
          <a:blip r:embed="rId3"/>
          <a:stretch>
            <a:fillRect/>
          </a:stretch>
        </p:blipFill>
        <p:spPr>
          <a:xfrm>
            <a:off x="5205336" y="726332"/>
            <a:ext cx="1930737" cy="4178599"/>
          </a:xfrm>
          <a:prstGeom prst="rect">
            <a:avLst/>
          </a:prstGeom>
          <a:ln w="25400">
            <a:solidFill>
              <a:schemeClr val="tx1"/>
            </a:solidFill>
          </a:ln>
        </p:spPr>
      </p:pic>
    </p:spTree>
    <p:extLst>
      <p:ext uri="{BB962C8B-B14F-4D97-AF65-F5344CB8AC3E}">
        <p14:creationId xmlns:p14="http://schemas.microsoft.com/office/powerpoint/2010/main" val="702329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O'Reilly Mobile App</a:t>
            </a:r>
          </a:p>
        </p:txBody>
      </p:sp>
      <p:pic>
        <p:nvPicPr>
          <p:cNvPr id="4" name="Picture 3" descr="A picture containing graphical user interface&#10;&#10;Description automatically generated">
            <a:extLst>
              <a:ext uri="{FF2B5EF4-FFF2-40B4-BE49-F238E27FC236}">
                <a16:creationId xmlns:a16="http://schemas.microsoft.com/office/drawing/2014/main" id="{315DC88E-7054-4252-AFD8-4AA02679E7C4}"/>
              </a:ext>
            </a:extLst>
          </p:cNvPr>
          <p:cNvPicPr>
            <a:picLocks noChangeAspect="1"/>
          </p:cNvPicPr>
          <p:nvPr/>
        </p:nvPicPr>
        <p:blipFill>
          <a:blip r:embed="rId2"/>
          <a:stretch>
            <a:fillRect/>
          </a:stretch>
        </p:blipFill>
        <p:spPr>
          <a:xfrm>
            <a:off x="5810790" y="631722"/>
            <a:ext cx="1890237" cy="4083169"/>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21634B22-A0C3-44CF-AAF2-82E811B1485D}"/>
              </a:ext>
            </a:extLst>
          </p:cNvPr>
          <p:cNvPicPr>
            <a:picLocks noChangeAspect="1"/>
          </p:cNvPicPr>
          <p:nvPr/>
        </p:nvPicPr>
        <p:blipFill>
          <a:blip r:embed="rId3"/>
          <a:stretch>
            <a:fillRect/>
          </a:stretch>
        </p:blipFill>
        <p:spPr>
          <a:xfrm>
            <a:off x="3611217" y="631722"/>
            <a:ext cx="1890237" cy="4083169"/>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628EA13E-A4E6-4C85-AEDB-54DAA302A8EB}"/>
              </a:ext>
            </a:extLst>
          </p:cNvPr>
          <p:cNvPicPr>
            <a:picLocks noChangeAspect="1"/>
          </p:cNvPicPr>
          <p:nvPr/>
        </p:nvPicPr>
        <p:blipFill>
          <a:blip r:embed="rId4"/>
          <a:stretch>
            <a:fillRect/>
          </a:stretch>
        </p:blipFill>
        <p:spPr>
          <a:xfrm>
            <a:off x="1411644" y="631722"/>
            <a:ext cx="1890237" cy="4083169"/>
          </a:xfrm>
          <a:prstGeom prst="rect">
            <a:avLst/>
          </a:prstGeom>
        </p:spPr>
      </p:pic>
    </p:spTree>
    <p:extLst>
      <p:ext uri="{BB962C8B-B14F-4D97-AF65-F5344CB8AC3E}">
        <p14:creationId xmlns:p14="http://schemas.microsoft.com/office/powerpoint/2010/main" val="906806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IT Certification Study Model</a:t>
            </a:r>
            <a:endParaRPr lang="en-US" sz="2800" dirty="0"/>
          </a:p>
        </p:txBody>
      </p:sp>
      <p:pic>
        <p:nvPicPr>
          <p:cNvPr id="4" name="Picture 3" descr="A wooden stool with metal legs&#10;&#10;Description automatically generated">
            <a:extLst>
              <a:ext uri="{FF2B5EF4-FFF2-40B4-BE49-F238E27FC236}">
                <a16:creationId xmlns:a16="http://schemas.microsoft.com/office/drawing/2014/main" id="{0981C1D5-167E-CA9D-A33A-738FB777123E}"/>
              </a:ext>
            </a:extLst>
          </p:cNvPr>
          <p:cNvPicPr>
            <a:picLocks noChangeAspect="1"/>
          </p:cNvPicPr>
          <p:nvPr/>
        </p:nvPicPr>
        <p:blipFill>
          <a:blip r:embed="rId3"/>
          <a:stretch>
            <a:fillRect/>
          </a:stretch>
        </p:blipFill>
        <p:spPr>
          <a:xfrm>
            <a:off x="2361245" y="723847"/>
            <a:ext cx="4327722" cy="4327722"/>
          </a:xfrm>
          <a:prstGeom prst="rect">
            <a:avLst/>
          </a:prstGeom>
        </p:spPr>
      </p:pic>
    </p:spTree>
    <p:extLst>
      <p:ext uri="{BB962C8B-B14F-4D97-AF65-F5344CB8AC3E}">
        <p14:creationId xmlns:p14="http://schemas.microsoft.com/office/powerpoint/2010/main" val="360148522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a:xfrm>
            <a:off x="1143000" y="-78830"/>
            <a:ext cx="7556938" cy="557784"/>
          </a:xfrm>
        </p:spPr>
        <p:txBody>
          <a:bodyPr>
            <a:normAutofit/>
          </a:bodyPr>
          <a:lstStyle/>
          <a:p>
            <a:pPr>
              <a:lnSpc>
                <a:spcPct val="90000"/>
              </a:lnSpc>
            </a:pPr>
            <a:r>
              <a:rPr lang="en-US" sz="3300"/>
              <a:t>Thank you!</a:t>
            </a:r>
          </a:p>
        </p:txBody>
      </p:sp>
      <p:graphicFrame>
        <p:nvGraphicFramePr>
          <p:cNvPr id="8" name="Content Placeholder 2">
            <a:extLst>
              <a:ext uri="{FF2B5EF4-FFF2-40B4-BE49-F238E27FC236}">
                <a16:creationId xmlns:a16="http://schemas.microsoft.com/office/drawing/2014/main" id="{D9943E7B-A596-34C1-5378-FDFF8C0F479F}"/>
              </a:ext>
            </a:extLst>
          </p:cNvPr>
          <p:cNvGraphicFramePr>
            <a:graphicFrameLocks/>
          </p:cNvGraphicFramePr>
          <p:nvPr>
            <p:extLst>
              <p:ext uri="{D42A27DB-BD31-4B8C-83A1-F6EECF244321}">
                <p14:modId xmlns:p14="http://schemas.microsoft.com/office/powerpoint/2010/main" val="3666476244"/>
              </p:ext>
            </p:extLst>
          </p:nvPr>
        </p:nvGraphicFramePr>
        <p:xfrm>
          <a:off x="1143000" y="1481272"/>
          <a:ext cx="4911634" cy="21809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60CBA871-2049-41F5-80A7-2438826DA4FC}"/>
              </a:ext>
            </a:extLst>
          </p:cNvPr>
          <p:cNvPicPr>
            <a:picLocks noChangeAspect="1"/>
          </p:cNvPicPr>
          <p:nvPr/>
        </p:nvPicPr>
        <p:blipFill>
          <a:blip r:embed="rId7"/>
          <a:stretch>
            <a:fillRect/>
          </a:stretch>
        </p:blipFill>
        <p:spPr>
          <a:xfrm>
            <a:off x="6566393" y="1262918"/>
            <a:ext cx="2133545" cy="2617663"/>
          </a:xfrm>
          <a:prstGeom prst="rect">
            <a:avLst/>
          </a:prstGeom>
        </p:spPr>
      </p:pic>
    </p:spTree>
    <p:extLst>
      <p:ext uri="{BB962C8B-B14F-4D97-AF65-F5344CB8AC3E}">
        <p14:creationId xmlns:p14="http://schemas.microsoft.com/office/powerpoint/2010/main" val="1900369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C5713-EAA2-3F2C-50C5-F214B985F0A8}"/>
              </a:ext>
            </a:extLst>
          </p:cNvPr>
          <p:cNvSpPr>
            <a:spLocks noGrp="1"/>
          </p:cNvSpPr>
          <p:nvPr>
            <p:ph type="title"/>
          </p:nvPr>
        </p:nvSpPr>
        <p:spPr/>
        <p:txBody>
          <a:bodyPr/>
          <a:lstStyle/>
          <a:p>
            <a:r>
              <a:rPr lang="en-US" dirty="0"/>
              <a:t>About the Exam</a:t>
            </a:r>
          </a:p>
        </p:txBody>
      </p:sp>
      <p:sp>
        <p:nvSpPr>
          <p:cNvPr id="3" name="Content Placeholder 2">
            <a:extLst>
              <a:ext uri="{FF2B5EF4-FFF2-40B4-BE49-F238E27FC236}">
                <a16:creationId xmlns:a16="http://schemas.microsoft.com/office/drawing/2014/main" id="{FED0E88E-A03F-8688-A85E-78D991B1C47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26530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Data Fundamentals</a:t>
            </a:r>
          </a:p>
        </p:txBody>
      </p:sp>
    </p:spTree>
    <p:extLst>
      <p:ext uri="{BB962C8B-B14F-4D97-AF65-F5344CB8AC3E}">
        <p14:creationId xmlns:p14="http://schemas.microsoft.com/office/powerpoint/2010/main" val="41194287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BEF4FB-A64B-45ED-A274-978BDE7E54DC}"/>
              </a:ext>
            </a:extLst>
          </p:cNvPr>
          <p:cNvSpPr/>
          <p:nvPr/>
        </p:nvSpPr>
        <p:spPr>
          <a:xfrm>
            <a:off x="193183" y="1313645"/>
            <a:ext cx="8783392" cy="318108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Types</a:t>
            </a:r>
          </a:p>
        </p:txBody>
      </p:sp>
      <p:sp>
        <p:nvSpPr>
          <p:cNvPr id="4" name="Rectangle 3">
            <a:extLst>
              <a:ext uri="{FF2B5EF4-FFF2-40B4-BE49-F238E27FC236}">
                <a16:creationId xmlns:a16="http://schemas.microsoft.com/office/drawing/2014/main" id="{F47A063C-5E55-4656-AAE4-B23F1EF988F1}"/>
              </a:ext>
            </a:extLst>
          </p:cNvPr>
          <p:cNvSpPr/>
          <p:nvPr/>
        </p:nvSpPr>
        <p:spPr bwMode="auto">
          <a:xfrm>
            <a:off x="320279"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nSpc>
                <a:spcPct val="90000"/>
              </a:lnSpc>
              <a:spcAft>
                <a:spcPts val="450"/>
              </a:spcAft>
            </a:pPr>
            <a:r>
              <a:rPr lang="en-US" sz="1350" dirty="0">
                <a:solidFill>
                  <a:schemeClr val="bg1"/>
                </a:solidFill>
                <a:latin typeface="+mj-lt"/>
              </a:rPr>
              <a:t>Structured</a:t>
            </a:r>
          </a:p>
        </p:txBody>
      </p:sp>
      <p:sp>
        <p:nvSpPr>
          <p:cNvPr id="5" name="Rectangle 4">
            <a:extLst>
              <a:ext uri="{FF2B5EF4-FFF2-40B4-BE49-F238E27FC236}">
                <a16:creationId xmlns:a16="http://schemas.microsoft.com/office/drawing/2014/main" id="{E0474D9E-0A0B-4755-8ED5-91718573E63E}"/>
              </a:ext>
              <a:ext uri="{C183D7F6-B498-43B3-948B-1728B52AA6E4}">
                <adec:decorative xmlns:adec="http://schemas.microsoft.com/office/drawing/2017/decorative" val="1"/>
              </a:ext>
            </a:extLst>
          </p:cNvPr>
          <p:cNvSpPr/>
          <p:nvPr/>
        </p:nvSpPr>
        <p:spPr bwMode="auto">
          <a:xfrm>
            <a:off x="320279"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Table 6">
            <a:extLst>
              <a:ext uri="{FF2B5EF4-FFF2-40B4-BE49-F238E27FC236}">
                <a16:creationId xmlns:a16="http://schemas.microsoft.com/office/drawing/2014/main" id="{9469D627-51D8-46A2-979C-81BEECC0FD32}"/>
              </a:ext>
              <a:ext uri="{C183D7F6-B498-43B3-948B-1728B52AA6E4}">
                <adec:decorative xmlns:adec="http://schemas.microsoft.com/office/drawing/2017/decorative" val="0"/>
              </a:ext>
            </a:extLst>
          </p:cNvPr>
          <p:cNvGraphicFramePr>
            <a:graphicFrameLocks noGrp="1"/>
          </p:cNvGraphicFramePr>
          <p:nvPr/>
        </p:nvGraphicFramePr>
        <p:xfrm>
          <a:off x="383371" y="1812806"/>
          <a:ext cx="2655219" cy="728472"/>
        </p:xfrm>
        <a:graphic>
          <a:graphicData uri="http://schemas.openxmlformats.org/drawingml/2006/table">
            <a:tbl>
              <a:tblPr firstRow="1" bandRow="1">
                <a:tableStyleId>{5C22544A-7EE6-4342-B048-85BDC9FD1C3A}</a:tableStyleId>
              </a:tblPr>
              <a:tblGrid>
                <a:gridCol w="379317">
                  <a:extLst>
                    <a:ext uri="{9D8B030D-6E8A-4147-A177-3AD203B41FA5}">
                      <a16:colId xmlns:a16="http://schemas.microsoft.com/office/drawing/2014/main" val="1727388637"/>
                    </a:ext>
                  </a:extLst>
                </a:gridCol>
                <a:gridCol w="379317">
                  <a:extLst>
                    <a:ext uri="{9D8B030D-6E8A-4147-A177-3AD203B41FA5}">
                      <a16:colId xmlns:a16="http://schemas.microsoft.com/office/drawing/2014/main" val="2933502934"/>
                    </a:ext>
                  </a:extLst>
                </a:gridCol>
                <a:gridCol w="379317">
                  <a:extLst>
                    <a:ext uri="{9D8B030D-6E8A-4147-A177-3AD203B41FA5}">
                      <a16:colId xmlns:a16="http://schemas.microsoft.com/office/drawing/2014/main" val="3275465788"/>
                    </a:ext>
                  </a:extLst>
                </a:gridCol>
                <a:gridCol w="379317">
                  <a:extLst>
                    <a:ext uri="{9D8B030D-6E8A-4147-A177-3AD203B41FA5}">
                      <a16:colId xmlns:a16="http://schemas.microsoft.com/office/drawing/2014/main" val="942075906"/>
                    </a:ext>
                  </a:extLst>
                </a:gridCol>
                <a:gridCol w="379317">
                  <a:extLst>
                    <a:ext uri="{9D8B030D-6E8A-4147-A177-3AD203B41FA5}">
                      <a16:colId xmlns:a16="http://schemas.microsoft.com/office/drawing/2014/main" val="1462656416"/>
                    </a:ext>
                  </a:extLst>
                </a:gridCol>
                <a:gridCol w="379317">
                  <a:extLst>
                    <a:ext uri="{9D8B030D-6E8A-4147-A177-3AD203B41FA5}">
                      <a16:colId xmlns:a16="http://schemas.microsoft.com/office/drawing/2014/main" val="299907239"/>
                    </a:ext>
                  </a:extLst>
                </a:gridCol>
                <a:gridCol w="379317">
                  <a:extLst>
                    <a:ext uri="{9D8B030D-6E8A-4147-A177-3AD203B41FA5}">
                      <a16:colId xmlns:a16="http://schemas.microsoft.com/office/drawing/2014/main" val="2578400319"/>
                    </a:ext>
                  </a:extLst>
                </a:gridCol>
              </a:tblGrid>
              <a:tr h="130302">
                <a:tc>
                  <a:txBody>
                    <a:bodyPr/>
                    <a:lstStyle/>
                    <a:p>
                      <a:r>
                        <a:rPr lang="en-US" sz="700" dirty="0"/>
                        <a:t>Table</a:t>
                      </a:r>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graphicFrame>
        <p:nvGraphicFramePr>
          <p:cNvPr id="8" name="Table 3">
            <a:extLst>
              <a:ext uri="{FF2B5EF4-FFF2-40B4-BE49-F238E27FC236}">
                <a16:creationId xmlns:a16="http://schemas.microsoft.com/office/drawing/2014/main" id="{E3B4D9A8-A6D2-4AAB-BB61-AC15214F846B}"/>
              </a:ext>
              <a:ext uri="{C183D7F6-B498-43B3-948B-1728B52AA6E4}">
                <adec:decorative xmlns:adec="http://schemas.microsoft.com/office/drawing/2017/decorative" val="0"/>
              </a:ext>
            </a:extLst>
          </p:cNvPr>
          <p:cNvGraphicFramePr>
            <a:graphicFrameLocks noGrp="1"/>
          </p:cNvGraphicFramePr>
          <p:nvPr/>
        </p:nvGraphicFramePr>
        <p:xfrm>
          <a:off x="556221" y="2691142"/>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cxnSp>
        <p:nvCxnSpPr>
          <p:cNvPr id="9" name="Connector: Elbow 8">
            <a:extLst>
              <a:ext uri="{FF2B5EF4-FFF2-40B4-BE49-F238E27FC236}">
                <a16:creationId xmlns:a16="http://schemas.microsoft.com/office/drawing/2014/main" id="{145BEAFD-62BA-4644-A1C1-5FE6C1B1CFD2}"/>
              </a:ext>
              <a:ext uri="{C183D7F6-B498-43B3-948B-1728B52AA6E4}">
                <adec:decorative xmlns:adec="http://schemas.microsoft.com/office/drawing/2017/decorative" val="1"/>
              </a:ext>
            </a:extLst>
          </p:cNvPr>
          <p:cNvCxnSpPr>
            <a:cxnSpLocks/>
            <a:stCxn id="8" idx="1"/>
            <a:endCxn id="10" idx="0"/>
          </p:cNvCxnSpPr>
          <p:nvPr/>
        </p:nvCxnSpPr>
        <p:spPr>
          <a:xfrm rot="10800000" flipH="1" flipV="1">
            <a:off x="556221" y="2872879"/>
            <a:ext cx="453392" cy="499884"/>
          </a:xfrm>
          <a:prstGeom prst="bentConnector4">
            <a:avLst>
              <a:gd name="adj1" fmla="val -37815"/>
              <a:gd name="adj2" fmla="val 68178"/>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38045360-85F6-48FE-B573-1C1B4B5BB91A}"/>
              </a:ext>
              <a:ext uri="{C183D7F6-B498-43B3-948B-1728B52AA6E4}">
                <adec:decorative xmlns:adec="http://schemas.microsoft.com/office/drawing/2017/decorative" val="0"/>
              </a:ext>
            </a:extLst>
          </p:cNvPr>
          <p:cNvGraphicFramePr>
            <a:graphicFrameLocks noGrp="1"/>
          </p:cNvGraphicFramePr>
          <p:nvPr/>
        </p:nvGraphicFramePr>
        <p:xfrm>
          <a:off x="560473" y="3372763"/>
          <a:ext cx="898281" cy="605790"/>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bl>
          </a:graphicData>
        </a:graphic>
      </p:graphicFrame>
      <p:cxnSp>
        <p:nvCxnSpPr>
          <p:cNvPr id="11" name="Connector: Elbow 50">
            <a:extLst>
              <a:ext uri="{FF2B5EF4-FFF2-40B4-BE49-F238E27FC236}">
                <a16:creationId xmlns:a16="http://schemas.microsoft.com/office/drawing/2014/main" id="{91DC01EB-6A1A-4217-A4FD-EA6EBADD2180}"/>
              </a:ext>
              <a:ext uri="{C183D7F6-B498-43B3-948B-1728B52AA6E4}">
                <adec:decorative xmlns:adec="http://schemas.microsoft.com/office/drawing/2017/decorative" val="1"/>
              </a:ext>
            </a:extLst>
          </p:cNvPr>
          <p:cNvCxnSpPr/>
          <p:nvPr/>
        </p:nvCxnSpPr>
        <p:spPr>
          <a:xfrm>
            <a:off x="1454502" y="2764378"/>
            <a:ext cx="308393" cy="0"/>
          </a:xfrm>
          <a:prstGeom prst="straightConnector1">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7A886C7A-7955-4144-9F31-38E2B61AA2B0}"/>
              </a:ext>
              <a:ext uri="{C183D7F6-B498-43B3-948B-1728B52AA6E4}">
                <adec:decorative xmlns:adec="http://schemas.microsoft.com/office/drawing/2017/decorative" val="0"/>
              </a:ext>
            </a:extLst>
          </p:cNvPr>
          <p:cNvGraphicFramePr>
            <a:graphicFrameLocks noGrp="1"/>
          </p:cNvGraphicFramePr>
          <p:nvPr/>
        </p:nvGraphicFramePr>
        <p:xfrm>
          <a:off x="1762895" y="2691142"/>
          <a:ext cx="1093470" cy="758718"/>
        </p:xfrm>
        <a:graphic>
          <a:graphicData uri="http://schemas.openxmlformats.org/drawingml/2006/table">
            <a:tbl>
              <a:tblPr firstRow="1" bandRow="1">
                <a:tableStyleId>{5C22544A-7EE6-4342-B048-85BDC9FD1C3A}</a:tableStyleId>
              </a:tblPr>
              <a:tblGrid>
                <a:gridCol w="156210">
                  <a:extLst>
                    <a:ext uri="{9D8B030D-6E8A-4147-A177-3AD203B41FA5}">
                      <a16:colId xmlns:a16="http://schemas.microsoft.com/office/drawing/2014/main" val="1727388637"/>
                    </a:ext>
                  </a:extLst>
                </a:gridCol>
                <a:gridCol w="156210">
                  <a:extLst>
                    <a:ext uri="{9D8B030D-6E8A-4147-A177-3AD203B41FA5}">
                      <a16:colId xmlns:a16="http://schemas.microsoft.com/office/drawing/2014/main" val="2933502934"/>
                    </a:ext>
                  </a:extLst>
                </a:gridCol>
                <a:gridCol w="156210">
                  <a:extLst>
                    <a:ext uri="{9D8B030D-6E8A-4147-A177-3AD203B41FA5}">
                      <a16:colId xmlns:a16="http://schemas.microsoft.com/office/drawing/2014/main" val="3275465788"/>
                    </a:ext>
                  </a:extLst>
                </a:gridCol>
                <a:gridCol w="156210">
                  <a:extLst>
                    <a:ext uri="{9D8B030D-6E8A-4147-A177-3AD203B41FA5}">
                      <a16:colId xmlns:a16="http://schemas.microsoft.com/office/drawing/2014/main" val="942075906"/>
                    </a:ext>
                  </a:extLst>
                </a:gridCol>
                <a:gridCol w="156210">
                  <a:extLst>
                    <a:ext uri="{9D8B030D-6E8A-4147-A177-3AD203B41FA5}">
                      <a16:colId xmlns:a16="http://schemas.microsoft.com/office/drawing/2014/main" val="1462656416"/>
                    </a:ext>
                  </a:extLst>
                </a:gridCol>
                <a:gridCol w="156210">
                  <a:extLst>
                    <a:ext uri="{9D8B030D-6E8A-4147-A177-3AD203B41FA5}">
                      <a16:colId xmlns:a16="http://schemas.microsoft.com/office/drawing/2014/main" val="299907239"/>
                    </a:ext>
                  </a:extLst>
                </a:gridCol>
                <a:gridCol w="156210">
                  <a:extLst>
                    <a:ext uri="{9D8B030D-6E8A-4147-A177-3AD203B41FA5}">
                      <a16:colId xmlns:a16="http://schemas.microsoft.com/office/drawing/2014/main" val="2578400319"/>
                    </a:ext>
                  </a:extLst>
                </a:gridCol>
              </a:tblGrid>
              <a:tr h="126453">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cxnSp>
        <p:nvCxnSpPr>
          <p:cNvPr id="13" name="Connector: Elbow 12">
            <a:extLst>
              <a:ext uri="{FF2B5EF4-FFF2-40B4-BE49-F238E27FC236}">
                <a16:creationId xmlns:a16="http://schemas.microsoft.com/office/drawing/2014/main" id="{56D33450-1594-44C6-AF67-4E96801DBC46}"/>
              </a:ext>
              <a:ext uri="{C183D7F6-B498-43B3-948B-1728B52AA6E4}">
                <adec:decorative xmlns:adec="http://schemas.microsoft.com/office/drawing/2017/decorative" val="1"/>
              </a:ext>
            </a:extLst>
          </p:cNvPr>
          <p:cNvCxnSpPr>
            <a:cxnSpLocks/>
          </p:cNvCxnSpPr>
          <p:nvPr/>
        </p:nvCxnSpPr>
        <p:spPr>
          <a:xfrm rot="16200000" flipH="1">
            <a:off x="1839829" y="3160942"/>
            <a:ext cx="978801" cy="39200"/>
          </a:xfrm>
          <a:prstGeom prst="bentConnector5">
            <a:avLst>
              <a:gd name="adj1" fmla="val -6288"/>
              <a:gd name="adj2" fmla="val 1832128"/>
              <a:gd name="adj3" fmla="val 9554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4" name="Table 3">
            <a:extLst>
              <a:ext uri="{FF2B5EF4-FFF2-40B4-BE49-F238E27FC236}">
                <a16:creationId xmlns:a16="http://schemas.microsoft.com/office/drawing/2014/main" id="{2D502322-358D-4788-9309-207D7CA06387}"/>
              </a:ext>
              <a:ext uri="{C183D7F6-B498-43B3-948B-1728B52AA6E4}">
                <adec:decorative xmlns:adec="http://schemas.microsoft.com/office/drawing/2017/decorative" val="0"/>
              </a:ext>
            </a:extLst>
          </p:cNvPr>
          <p:cNvGraphicFramePr>
            <a:graphicFrameLocks noGrp="1"/>
          </p:cNvGraphicFramePr>
          <p:nvPr/>
        </p:nvGraphicFramePr>
        <p:xfrm>
          <a:off x="1958083" y="3669943"/>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15" name="Rectangle 14">
            <a:extLst>
              <a:ext uri="{FF2B5EF4-FFF2-40B4-BE49-F238E27FC236}">
                <a16:creationId xmlns:a16="http://schemas.microsoft.com/office/drawing/2014/main" id="{01B5E1E0-30CC-4AAD-9EFE-6720E481672F}"/>
              </a:ext>
            </a:extLst>
          </p:cNvPr>
          <p:cNvSpPr/>
          <p:nvPr/>
        </p:nvSpPr>
        <p:spPr bwMode="auto">
          <a:xfrm>
            <a:off x="3184277"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cs typeface="Segoe UI" pitchFamily="34" charset="0"/>
              </a:rPr>
              <a:t>Semi-structured</a:t>
            </a:r>
          </a:p>
        </p:txBody>
      </p:sp>
      <p:sp>
        <p:nvSpPr>
          <p:cNvPr id="16" name="Rectangle 15">
            <a:extLst>
              <a:ext uri="{FF2B5EF4-FFF2-40B4-BE49-F238E27FC236}">
                <a16:creationId xmlns:a16="http://schemas.microsoft.com/office/drawing/2014/main" id="{60117D5B-8B44-4E17-AF32-7EA367DB89A1}"/>
              </a:ext>
              <a:ext uri="{C183D7F6-B498-43B3-948B-1728B52AA6E4}">
                <adec:decorative xmlns:adec="http://schemas.microsoft.com/office/drawing/2017/decorative" val="1"/>
              </a:ext>
            </a:extLst>
          </p:cNvPr>
          <p:cNvSpPr/>
          <p:nvPr/>
        </p:nvSpPr>
        <p:spPr bwMode="auto">
          <a:xfrm>
            <a:off x="3184277"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17" name="Picture 16" descr="A semi Structured Data">
            <a:extLst>
              <a:ext uri="{FF2B5EF4-FFF2-40B4-BE49-F238E27FC236}">
                <a16:creationId xmlns:a16="http://schemas.microsoft.com/office/drawing/2014/main" id="{4F00A024-7AF6-4473-B49D-099227D938DD}"/>
              </a:ext>
              <a:ext uri="{C183D7F6-B498-43B3-948B-1728B52AA6E4}">
                <adec:decorative xmlns:adec="http://schemas.microsoft.com/office/drawing/2017/decorative" val="0"/>
              </a:ext>
            </a:extLst>
          </p:cNvPr>
          <p:cNvPicPr>
            <a:picLocks noChangeAspect="1"/>
          </p:cNvPicPr>
          <p:nvPr/>
        </p:nvPicPr>
        <p:blipFill rotWithShape="1">
          <a:blip r:embed="rId2">
            <a:clrChange>
              <a:clrFrom>
                <a:srgbClr val="EBEBEB"/>
              </a:clrFrom>
              <a:clrTo>
                <a:srgbClr val="EBEBEB">
                  <a:alpha val="0"/>
                </a:srgbClr>
              </a:clrTo>
            </a:clrChange>
          </a:blip>
          <a:srcRect l="3326" t="2639" r="2658" b="4691"/>
          <a:stretch/>
        </p:blipFill>
        <p:spPr>
          <a:xfrm>
            <a:off x="3287653" y="1809004"/>
            <a:ext cx="1751390" cy="2299040"/>
          </a:xfrm>
          <a:prstGeom prst="rect">
            <a:avLst/>
          </a:prstGeom>
          <a:noFill/>
          <a:ln w="6350">
            <a:noFill/>
          </a:ln>
        </p:spPr>
      </p:pic>
      <p:sp>
        <p:nvSpPr>
          <p:cNvPr id="18" name="Rectangle 17">
            <a:extLst>
              <a:ext uri="{FF2B5EF4-FFF2-40B4-BE49-F238E27FC236}">
                <a16:creationId xmlns:a16="http://schemas.microsoft.com/office/drawing/2014/main" id="{0699FE99-B21B-4362-AD23-B58F300CB11D}"/>
              </a:ext>
            </a:extLst>
          </p:cNvPr>
          <p:cNvSpPr/>
          <p:nvPr/>
        </p:nvSpPr>
        <p:spPr bwMode="auto">
          <a:xfrm>
            <a:off x="6048274"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ea typeface="Segoe UI" pitchFamily="34" charset="0"/>
                <a:cs typeface="Segoe UI" pitchFamily="34" charset="0"/>
              </a:rPr>
              <a:t>Unstructured</a:t>
            </a:r>
          </a:p>
        </p:txBody>
      </p:sp>
      <p:sp>
        <p:nvSpPr>
          <p:cNvPr id="19" name="Rectangle 18">
            <a:extLst>
              <a:ext uri="{FF2B5EF4-FFF2-40B4-BE49-F238E27FC236}">
                <a16:creationId xmlns:a16="http://schemas.microsoft.com/office/drawing/2014/main" id="{0D4D31B9-D1A5-431B-BDC0-E6EB7EC41E84}"/>
              </a:ext>
              <a:ext uri="{C183D7F6-B498-43B3-948B-1728B52AA6E4}">
                <adec:decorative xmlns:adec="http://schemas.microsoft.com/office/drawing/2017/decorative" val="1"/>
              </a:ext>
            </a:extLst>
          </p:cNvPr>
          <p:cNvSpPr/>
          <p:nvPr/>
        </p:nvSpPr>
        <p:spPr bwMode="auto">
          <a:xfrm>
            <a:off x="6048274"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20" name="Picture 19" descr="Icon of a webpage showing a person on the screen">
            <a:extLst>
              <a:ext uri="{FF2B5EF4-FFF2-40B4-BE49-F238E27FC236}">
                <a16:creationId xmlns:a16="http://schemas.microsoft.com/office/drawing/2014/main" id="{8952A6DE-349B-449F-B733-DA5E70CD3500}"/>
              </a:ext>
            </a:extLst>
          </p:cNvPr>
          <p:cNvPicPr>
            <a:picLocks noChangeAspect="1"/>
          </p:cNvPicPr>
          <p:nvPr/>
        </p:nvPicPr>
        <p:blipFill>
          <a:blip r:embed="rId3"/>
          <a:stretch>
            <a:fillRect/>
          </a:stretch>
        </p:blipFill>
        <p:spPr>
          <a:xfrm>
            <a:off x="6385900" y="2068201"/>
            <a:ext cx="800018" cy="601550"/>
          </a:xfrm>
          <a:prstGeom prst="rect">
            <a:avLst/>
          </a:prstGeom>
        </p:spPr>
      </p:pic>
      <p:pic>
        <p:nvPicPr>
          <p:cNvPr id="21" name="Picture 20" descr="Icon of a scenery of mountain and moon&#10;representing photography">
            <a:extLst>
              <a:ext uri="{FF2B5EF4-FFF2-40B4-BE49-F238E27FC236}">
                <a16:creationId xmlns:a16="http://schemas.microsoft.com/office/drawing/2014/main" id="{B43B4285-3E77-4BBD-868B-2C311C3B0F52}"/>
              </a:ext>
            </a:extLst>
          </p:cNvPr>
          <p:cNvPicPr>
            <a:picLocks noChangeAspect="1"/>
          </p:cNvPicPr>
          <p:nvPr/>
        </p:nvPicPr>
        <p:blipFill>
          <a:blip r:embed="rId4"/>
          <a:stretch>
            <a:fillRect/>
          </a:stretch>
        </p:blipFill>
        <p:spPr>
          <a:xfrm>
            <a:off x="7847839" y="2051056"/>
            <a:ext cx="635840" cy="635840"/>
          </a:xfrm>
          <a:prstGeom prst="rect">
            <a:avLst/>
          </a:prstGeom>
        </p:spPr>
      </p:pic>
      <p:pic>
        <p:nvPicPr>
          <p:cNvPr id="22" name="Picture 21" descr="Icon of a document">
            <a:extLst>
              <a:ext uri="{FF2B5EF4-FFF2-40B4-BE49-F238E27FC236}">
                <a16:creationId xmlns:a16="http://schemas.microsoft.com/office/drawing/2014/main" id="{A3EABC13-83C5-4BF9-AF4B-EB0B7106EC7D}"/>
              </a:ext>
            </a:extLst>
          </p:cNvPr>
          <p:cNvPicPr>
            <a:picLocks noChangeAspect="1"/>
          </p:cNvPicPr>
          <p:nvPr/>
        </p:nvPicPr>
        <p:blipFill>
          <a:blip r:embed="rId5"/>
          <a:stretch>
            <a:fillRect/>
          </a:stretch>
        </p:blipFill>
        <p:spPr>
          <a:xfrm>
            <a:off x="6526550" y="3072668"/>
            <a:ext cx="518717" cy="754383"/>
          </a:xfrm>
          <a:prstGeom prst="rect">
            <a:avLst/>
          </a:prstGeom>
        </p:spPr>
      </p:pic>
      <p:pic>
        <p:nvPicPr>
          <p:cNvPr id="23" name="Picture 22" descr="Icon of a microphone">
            <a:extLst>
              <a:ext uri="{FF2B5EF4-FFF2-40B4-BE49-F238E27FC236}">
                <a16:creationId xmlns:a16="http://schemas.microsoft.com/office/drawing/2014/main" id="{65EE822A-F214-4F13-942E-7FC68FAF8996}"/>
              </a:ext>
            </a:extLst>
          </p:cNvPr>
          <p:cNvPicPr>
            <a:picLocks noChangeAspect="1"/>
          </p:cNvPicPr>
          <p:nvPr/>
        </p:nvPicPr>
        <p:blipFill>
          <a:blip r:embed="rId6"/>
          <a:stretch>
            <a:fillRect/>
          </a:stretch>
        </p:blipFill>
        <p:spPr>
          <a:xfrm>
            <a:off x="7903291" y="3030149"/>
            <a:ext cx="524936" cy="839421"/>
          </a:xfrm>
          <a:prstGeom prst="rect">
            <a:avLst/>
          </a:prstGeom>
        </p:spPr>
      </p:pic>
    </p:spTree>
    <p:extLst>
      <p:ext uri="{BB962C8B-B14F-4D97-AF65-F5344CB8AC3E}">
        <p14:creationId xmlns:p14="http://schemas.microsoft.com/office/powerpoint/2010/main" val="2287089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D3FAB0F-7C0F-47EC-8972-A05CE12FC0CA}"/>
              </a:ext>
            </a:extLst>
          </p:cNvPr>
          <p:cNvSpPr/>
          <p:nvPr/>
        </p:nvSpPr>
        <p:spPr>
          <a:xfrm>
            <a:off x="206061" y="804399"/>
            <a:ext cx="8623613" cy="36838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Workload Types</a:t>
            </a:r>
          </a:p>
        </p:txBody>
      </p:sp>
      <p:sp>
        <p:nvSpPr>
          <p:cNvPr id="24" name="Rectangle 23">
            <a:extLst>
              <a:ext uri="{FF2B5EF4-FFF2-40B4-BE49-F238E27FC236}">
                <a16:creationId xmlns:a16="http://schemas.microsoft.com/office/drawing/2014/main" id="{57641D4B-ECFD-4FBA-A422-BD88C73426E1}"/>
              </a:ext>
            </a:extLst>
          </p:cNvPr>
          <p:cNvSpPr/>
          <p:nvPr/>
        </p:nvSpPr>
        <p:spPr bwMode="auto">
          <a:xfrm>
            <a:off x="320279"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a:lnSpc>
                <a:spcPct val="90000"/>
              </a:lnSpc>
              <a:spcAft>
                <a:spcPts val="450"/>
              </a:spcAft>
            </a:pPr>
            <a:r>
              <a:rPr lang="en-US" sz="1200" dirty="0">
                <a:solidFill>
                  <a:schemeClr val="bg1"/>
                </a:solidFill>
                <a:latin typeface="+mj-lt"/>
              </a:rPr>
              <a:t>Online Transactional Processing (OLTP)</a:t>
            </a:r>
          </a:p>
        </p:txBody>
      </p:sp>
      <p:sp>
        <p:nvSpPr>
          <p:cNvPr id="25" name="Rectangle 24">
            <a:extLst>
              <a:ext uri="{FF2B5EF4-FFF2-40B4-BE49-F238E27FC236}">
                <a16:creationId xmlns:a16="http://schemas.microsoft.com/office/drawing/2014/main" id="{2FF156F3-7515-4D28-8C39-CA5D862E67D1}"/>
              </a:ext>
              <a:ext uri="{C183D7F6-B498-43B3-948B-1728B52AA6E4}">
                <adec:decorative xmlns:adec="http://schemas.microsoft.com/office/drawing/2017/decorative" val="1"/>
              </a:ext>
            </a:extLst>
          </p:cNvPr>
          <p:cNvSpPr/>
          <p:nvPr/>
        </p:nvSpPr>
        <p:spPr bwMode="auto">
          <a:xfrm>
            <a:off x="320279" y="881020"/>
            <a:ext cx="4192449" cy="32664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6" name="Table 3">
            <a:extLst>
              <a:ext uri="{FF2B5EF4-FFF2-40B4-BE49-F238E27FC236}">
                <a16:creationId xmlns:a16="http://schemas.microsoft.com/office/drawing/2014/main" id="{6DC18474-07B8-4C26-8002-7C596525CF53}"/>
              </a:ext>
              <a:ext uri="{C183D7F6-B498-43B3-948B-1728B52AA6E4}">
                <adec:decorative xmlns:adec="http://schemas.microsoft.com/office/drawing/2017/decorative" val="0"/>
              </a:ext>
            </a:extLst>
          </p:cNvPr>
          <p:cNvGraphicFramePr>
            <a:graphicFrameLocks noGrp="1"/>
          </p:cNvGraphicFramePr>
          <p:nvPr/>
        </p:nvGraphicFramePr>
        <p:xfrm>
          <a:off x="640253" y="1297100"/>
          <a:ext cx="3452775" cy="708660"/>
        </p:xfrm>
        <a:graphic>
          <a:graphicData uri="http://schemas.openxmlformats.org/drawingml/2006/table">
            <a:tbl>
              <a:tblPr firstRow="1" bandRow="1">
                <a:tableStyleId>{5C22544A-7EE6-4342-B048-85BDC9FD1C3A}</a:tableStyleId>
              </a:tblPr>
              <a:tblGrid>
                <a:gridCol w="1150925">
                  <a:extLst>
                    <a:ext uri="{9D8B030D-6E8A-4147-A177-3AD203B41FA5}">
                      <a16:colId xmlns:a16="http://schemas.microsoft.com/office/drawing/2014/main" val="1727388637"/>
                    </a:ext>
                  </a:extLst>
                </a:gridCol>
                <a:gridCol w="1150925">
                  <a:extLst>
                    <a:ext uri="{9D8B030D-6E8A-4147-A177-3AD203B41FA5}">
                      <a16:colId xmlns:a16="http://schemas.microsoft.com/office/drawing/2014/main" val="299907239"/>
                    </a:ext>
                  </a:extLst>
                </a:gridCol>
                <a:gridCol w="1150925">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Customer</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27" name="Rectangle 26" descr="Highlighting Customer ID">
            <a:extLst>
              <a:ext uri="{FF2B5EF4-FFF2-40B4-BE49-F238E27FC236}">
                <a16:creationId xmlns:a16="http://schemas.microsoft.com/office/drawing/2014/main" id="{2BDC7B6A-82F0-4433-90B3-E8DD64547840}"/>
              </a:ext>
              <a:ext uri="{C183D7F6-B498-43B3-948B-1728B52AA6E4}">
                <adec:decorative xmlns:adec="http://schemas.microsoft.com/office/drawing/2017/decorative" val="0"/>
              </a:ext>
            </a:extLst>
          </p:cNvPr>
          <p:cNvSpPr/>
          <p:nvPr/>
        </p:nvSpPr>
        <p:spPr bwMode="auto">
          <a:xfrm>
            <a:off x="640253" y="1514443"/>
            <a:ext cx="1178870" cy="25111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cxnSp>
        <p:nvCxnSpPr>
          <p:cNvPr id="28" name="Connector: Elbow 27" descr="A connector">
            <a:extLst>
              <a:ext uri="{FF2B5EF4-FFF2-40B4-BE49-F238E27FC236}">
                <a16:creationId xmlns:a16="http://schemas.microsoft.com/office/drawing/2014/main" id="{3778BF4F-457C-4F99-ABB3-DF6A4D36D18D}"/>
              </a:ext>
              <a:ext uri="{C183D7F6-B498-43B3-948B-1728B52AA6E4}">
                <adec:decorative xmlns:adec="http://schemas.microsoft.com/office/drawing/2017/decorative" val="0"/>
              </a:ext>
            </a:extLst>
          </p:cNvPr>
          <p:cNvCxnSpPr>
            <a:cxnSpLocks/>
            <a:stCxn id="27" idx="2"/>
            <a:endCxn id="30" idx="0"/>
          </p:cNvCxnSpPr>
          <p:nvPr/>
        </p:nvCxnSpPr>
        <p:spPr>
          <a:xfrm rot="16200000" flipH="1">
            <a:off x="1356991" y="1638255"/>
            <a:ext cx="840334" cy="1094939"/>
          </a:xfrm>
          <a:prstGeom prst="bentConnector3">
            <a:avLst>
              <a:gd name="adj1" fmla="val 50000"/>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aphicFrame>
        <p:nvGraphicFramePr>
          <p:cNvPr id="29" name="Table 28">
            <a:extLst>
              <a:ext uri="{FF2B5EF4-FFF2-40B4-BE49-F238E27FC236}">
                <a16:creationId xmlns:a16="http://schemas.microsoft.com/office/drawing/2014/main" id="{B0DB73B3-A894-4A03-BC7B-0A0A779624B7}"/>
              </a:ext>
              <a:ext uri="{C183D7F6-B498-43B3-948B-1728B52AA6E4}">
                <adec:decorative xmlns:adec="http://schemas.microsoft.com/office/drawing/2017/decorative" val="0"/>
              </a:ext>
            </a:extLst>
          </p:cNvPr>
          <p:cNvGraphicFramePr>
            <a:graphicFrameLocks noGrp="1"/>
          </p:cNvGraphicFramePr>
          <p:nvPr/>
        </p:nvGraphicFramePr>
        <p:xfrm>
          <a:off x="739754" y="2394940"/>
          <a:ext cx="3169749" cy="944880"/>
        </p:xfrm>
        <a:graphic>
          <a:graphicData uri="http://schemas.openxmlformats.org/drawingml/2006/table">
            <a:tbl>
              <a:tblPr firstRow="1" bandRow="1">
                <a:tableStyleId>{5C22544A-7EE6-4342-B048-85BDC9FD1C3A}</a:tableStyleId>
              </a:tblPr>
              <a:tblGrid>
                <a:gridCol w="1056583">
                  <a:extLst>
                    <a:ext uri="{9D8B030D-6E8A-4147-A177-3AD203B41FA5}">
                      <a16:colId xmlns:a16="http://schemas.microsoft.com/office/drawing/2014/main" val="1727388637"/>
                    </a:ext>
                  </a:extLst>
                </a:gridCol>
                <a:gridCol w="1056583">
                  <a:extLst>
                    <a:ext uri="{9D8B030D-6E8A-4147-A177-3AD203B41FA5}">
                      <a16:colId xmlns:a16="http://schemas.microsoft.com/office/drawing/2014/main" val="299907239"/>
                    </a:ext>
                  </a:extLst>
                </a:gridCol>
                <a:gridCol w="1056583">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Orders</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OrderDate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bl>
          </a:graphicData>
        </a:graphic>
      </p:graphicFrame>
      <p:sp>
        <p:nvSpPr>
          <p:cNvPr id="30" name="Rectangle 29" descr="Highlighting Customer ID">
            <a:extLst>
              <a:ext uri="{FF2B5EF4-FFF2-40B4-BE49-F238E27FC236}">
                <a16:creationId xmlns:a16="http://schemas.microsoft.com/office/drawing/2014/main" id="{13BA4052-C129-4F0D-BB67-163509EAEDF4}"/>
              </a:ext>
              <a:ext uri="{C183D7F6-B498-43B3-948B-1728B52AA6E4}">
                <adec:decorative xmlns:adec="http://schemas.microsoft.com/office/drawing/2017/decorative" val="0"/>
              </a:ext>
            </a:extLst>
          </p:cNvPr>
          <p:cNvSpPr/>
          <p:nvPr/>
        </p:nvSpPr>
        <p:spPr bwMode="auto">
          <a:xfrm>
            <a:off x="1731466" y="2605892"/>
            <a:ext cx="1186323" cy="2548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sp>
        <p:nvSpPr>
          <p:cNvPr id="31" name="Rectangle 30">
            <a:extLst>
              <a:ext uri="{FF2B5EF4-FFF2-40B4-BE49-F238E27FC236}">
                <a16:creationId xmlns:a16="http://schemas.microsoft.com/office/drawing/2014/main" id="{50B5FFB0-1080-40B3-9A31-84A016944900}"/>
              </a:ext>
            </a:extLst>
          </p:cNvPr>
          <p:cNvSpPr/>
          <p:nvPr/>
        </p:nvSpPr>
        <p:spPr bwMode="auto">
          <a:xfrm>
            <a:off x="4637226"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200" dirty="0">
                <a:solidFill>
                  <a:schemeClr val="bg1"/>
                </a:solidFill>
                <a:latin typeface="+mj-lt"/>
                <a:cs typeface="Segoe UI" pitchFamily="34" charset="0"/>
              </a:rPr>
              <a:t>Online Analytical Processing (OLAP)</a:t>
            </a:r>
          </a:p>
        </p:txBody>
      </p:sp>
      <p:sp>
        <p:nvSpPr>
          <p:cNvPr id="32" name="Rectangle 31">
            <a:extLst>
              <a:ext uri="{FF2B5EF4-FFF2-40B4-BE49-F238E27FC236}">
                <a16:creationId xmlns:a16="http://schemas.microsoft.com/office/drawing/2014/main" id="{D522283C-74CB-4CE7-AB04-31EF68483300}"/>
              </a:ext>
              <a:ext uri="{C183D7F6-B498-43B3-948B-1728B52AA6E4}">
                <adec:decorative xmlns:adec="http://schemas.microsoft.com/office/drawing/2017/decorative" val="1"/>
              </a:ext>
            </a:extLst>
          </p:cNvPr>
          <p:cNvSpPr/>
          <p:nvPr/>
        </p:nvSpPr>
        <p:spPr bwMode="auto">
          <a:xfrm>
            <a:off x="4637226" y="881019"/>
            <a:ext cx="4192449" cy="3267427"/>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graphicFrame>
        <p:nvGraphicFramePr>
          <p:cNvPr id="33" name="Table 32">
            <a:extLst>
              <a:ext uri="{FF2B5EF4-FFF2-40B4-BE49-F238E27FC236}">
                <a16:creationId xmlns:a16="http://schemas.microsoft.com/office/drawing/2014/main" id="{C3B157A8-4221-47D3-9EFE-914D83EBDCEC}"/>
              </a:ext>
              <a:ext uri="{C183D7F6-B498-43B3-948B-1728B52AA6E4}">
                <adec:decorative xmlns:adec="http://schemas.microsoft.com/office/drawing/2017/decorative" val="0"/>
              </a:ext>
            </a:extLst>
          </p:cNvPr>
          <p:cNvGraphicFramePr>
            <a:graphicFrameLocks noGrp="1"/>
          </p:cNvGraphicFramePr>
          <p:nvPr/>
        </p:nvGraphicFramePr>
        <p:xfrm>
          <a:off x="4784564" y="1374268"/>
          <a:ext cx="1275148" cy="1020672"/>
        </p:xfrm>
        <a:graphic>
          <a:graphicData uri="http://schemas.openxmlformats.org/drawingml/2006/table">
            <a:tbl>
              <a:tblPr firstRow="1" bandRow="1">
                <a:tableStyleId>{5C22544A-7EE6-4342-B048-85BDC9FD1C3A}</a:tableStyleId>
              </a:tblPr>
              <a:tblGrid>
                <a:gridCol w="182164">
                  <a:extLst>
                    <a:ext uri="{9D8B030D-6E8A-4147-A177-3AD203B41FA5}">
                      <a16:colId xmlns:a16="http://schemas.microsoft.com/office/drawing/2014/main" val="1727388637"/>
                    </a:ext>
                  </a:extLst>
                </a:gridCol>
                <a:gridCol w="182164">
                  <a:extLst>
                    <a:ext uri="{9D8B030D-6E8A-4147-A177-3AD203B41FA5}">
                      <a16:colId xmlns:a16="http://schemas.microsoft.com/office/drawing/2014/main" val="2933502934"/>
                    </a:ext>
                  </a:extLst>
                </a:gridCol>
                <a:gridCol w="182164">
                  <a:extLst>
                    <a:ext uri="{9D8B030D-6E8A-4147-A177-3AD203B41FA5}">
                      <a16:colId xmlns:a16="http://schemas.microsoft.com/office/drawing/2014/main" val="3275465788"/>
                    </a:ext>
                  </a:extLst>
                </a:gridCol>
                <a:gridCol w="182164">
                  <a:extLst>
                    <a:ext uri="{9D8B030D-6E8A-4147-A177-3AD203B41FA5}">
                      <a16:colId xmlns:a16="http://schemas.microsoft.com/office/drawing/2014/main" val="942075906"/>
                    </a:ext>
                  </a:extLst>
                </a:gridCol>
                <a:gridCol w="182164">
                  <a:extLst>
                    <a:ext uri="{9D8B030D-6E8A-4147-A177-3AD203B41FA5}">
                      <a16:colId xmlns:a16="http://schemas.microsoft.com/office/drawing/2014/main" val="1462656416"/>
                    </a:ext>
                  </a:extLst>
                </a:gridCol>
                <a:gridCol w="182164">
                  <a:extLst>
                    <a:ext uri="{9D8B030D-6E8A-4147-A177-3AD203B41FA5}">
                      <a16:colId xmlns:a16="http://schemas.microsoft.com/office/drawing/2014/main" val="299907239"/>
                    </a:ext>
                  </a:extLst>
                </a:gridCol>
                <a:gridCol w="182164">
                  <a:extLst>
                    <a:ext uri="{9D8B030D-6E8A-4147-A177-3AD203B41FA5}">
                      <a16:colId xmlns:a16="http://schemas.microsoft.com/office/drawing/2014/main" val="2578400319"/>
                    </a:ext>
                  </a:extLst>
                </a:gridCol>
              </a:tblGrid>
              <a:tr h="170112">
                <a:tc>
                  <a:txBody>
                    <a:bodyPr/>
                    <a:lstStyle/>
                    <a:p>
                      <a:endParaRPr lang="en-US" sz="500" dirty="0">
                        <a:solidFill>
                          <a:schemeClr val="bg1"/>
                        </a:solidFill>
                      </a:endParaRPr>
                    </a:p>
                  </a:txBody>
                  <a:tcPr marL="54864" marR="54864" marT="34290" marB="34290">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pic>
        <p:nvPicPr>
          <p:cNvPr id="34" name="Graphic 33" descr="aggregation">
            <a:extLst>
              <a:ext uri="{FF2B5EF4-FFF2-40B4-BE49-F238E27FC236}">
                <a16:creationId xmlns:a16="http://schemas.microsoft.com/office/drawing/2014/main" id="{DAE6D733-3762-4301-B1A5-0B6AA6E10C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67712" y="1542031"/>
            <a:ext cx="685800" cy="685800"/>
          </a:xfrm>
          <a:prstGeom prst="rect">
            <a:avLst/>
          </a:prstGeom>
        </p:spPr>
      </p:pic>
      <p:sp>
        <p:nvSpPr>
          <p:cNvPr id="35" name="Cube 34" descr="OLAP cube">
            <a:extLst>
              <a:ext uri="{FF2B5EF4-FFF2-40B4-BE49-F238E27FC236}">
                <a16:creationId xmlns:a16="http://schemas.microsoft.com/office/drawing/2014/main" id="{22296B46-1AE1-4717-B8A1-82D6B300D13B}"/>
              </a:ext>
            </a:extLst>
          </p:cNvPr>
          <p:cNvSpPr/>
          <p:nvPr/>
        </p:nvSpPr>
        <p:spPr bwMode="auto">
          <a:xfrm>
            <a:off x="7761514" y="1585573"/>
            <a:ext cx="598715" cy="598715"/>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Arrow Connector 35" descr="data movement">
            <a:extLst>
              <a:ext uri="{FF2B5EF4-FFF2-40B4-BE49-F238E27FC236}">
                <a16:creationId xmlns:a16="http://schemas.microsoft.com/office/drawing/2014/main" id="{C7564599-D6BB-4CE4-A0C8-6AD6A74E9153}"/>
              </a:ext>
            </a:extLst>
          </p:cNvPr>
          <p:cNvCxnSpPr/>
          <p:nvPr/>
        </p:nvCxnSpPr>
        <p:spPr>
          <a:xfrm>
            <a:off x="6059710"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descr="data movement">
            <a:extLst>
              <a:ext uri="{FF2B5EF4-FFF2-40B4-BE49-F238E27FC236}">
                <a16:creationId xmlns:a16="http://schemas.microsoft.com/office/drawing/2014/main" id="{4CE2A205-2D37-43A5-8308-B99BC1C238DB}"/>
              </a:ext>
            </a:extLst>
          </p:cNvPr>
          <p:cNvCxnSpPr/>
          <p:nvPr/>
        </p:nvCxnSpPr>
        <p:spPr>
          <a:xfrm>
            <a:off x="7153724"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789EAF8-8676-4ABE-B4EC-01CD9A088E39}"/>
              </a:ext>
            </a:extLst>
          </p:cNvPr>
          <p:cNvSpPr txBox="1"/>
          <p:nvPr/>
        </p:nvSpPr>
        <p:spPr>
          <a:xfrm>
            <a:off x="4688193" y="2990144"/>
            <a:ext cx="3614057"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periodically loaded, aggregated and stored in a cube</a:t>
            </a:r>
          </a:p>
        </p:txBody>
      </p:sp>
      <p:sp>
        <p:nvSpPr>
          <p:cNvPr id="39" name="TextBox 38">
            <a:extLst>
              <a:ext uri="{FF2B5EF4-FFF2-40B4-BE49-F238E27FC236}">
                <a16:creationId xmlns:a16="http://schemas.microsoft.com/office/drawing/2014/main" id="{3EEB4298-AC71-4AA8-9B58-533ABF085BB2}"/>
              </a:ext>
            </a:extLst>
          </p:cNvPr>
          <p:cNvSpPr txBox="1"/>
          <p:nvPr/>
        </p:nvSpPr>
        <p:spPr>
          <a:xfrm>
            <a:off x="511629" y="3377384"/>
            <a:ext cx="3831772"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stored one transaction at a time</a:t>
            </a:r>
          </a:p>
        </p:txBody>
      </p:sp>
    </p:spTree>
    <p:extLst>
      <p:ext uri="{BB962C8B-B14F-4D97-AF65-F5344CB8AC3E}">
        <p14:creationId xmlns:p14="http://schemas.microsoft.com/office/powerpoint/2010/main" val="428923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Processing Types</a:t>
            </a:r>
          </a:p>
        </p:txBody>
      </p:sp>
      <p:grpSp>
        <p:nvGrpSpPr>
          <p:cNvPr id="4" name="Group 3">
            <a:extLst>
              <a:ext uri="{FF2B5EF4-FFF2-40B4-BE49-F238E27FC236}">
                <a16:creationId xmlns:a16="http://schemas.microsoft.com/office/drawing/2014/main" id="{B08E4BF9-8113-7B48-A915-F89C907EB9E0}"/>
              </a:ext>
            </a:extLst>
          </p:cNvPr>
          <p:cNvGrpSpPr/>
          <p:nvPr/>
        </p:nvGrpSpPr>
        <p:grpSpPr>
          <a:xfrm>
            <a:off x="320279" y="888433"/>
            <a:ext cx="8509397" cy="3254942"/>
            <a:chOff x="320279" y="888433"/>
            <a:chExt cx="8509397" cy="3254942"/>
          </a:xfrm>
        </p:grpSpPr>
        <p:sp>
          <p:nvSpPr>
            <p:cNvPr id="5" name="Rectangle 4">
              <a:extLst>
                <a:ext uri="{FF2B5EF4-FFF2-40B4-BE49-F238E27FC236}">
                  <a16:creationId xmlns:a16="http://schemas.microsoft.com/office/drawing/2014/main" id="{A8485EE7-718B-644D-9DAD-286722284D4D}"/>
                </a:ext>
                <a:ext uri="{C183D7F6-B498-43B3-948B-1728B52AA6E4}">
                  <adec:decorative xmlns:adec="http://schemas.microsoft.com/office/drawing/2017/decorative" val="1"/>
                </a:ext>
              </a:extLst>
            </p:cNvPr>
            <p:cNvSpPr/>
            <p:nvPr/>
          </p:nvSpPr>
          <p:spPr bwMode="auto">
            <a:xfrm>
              <a:off x="320279" y="888433"/>
              <a:ext cx="8509397" cy="325494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Aft>
                  <a:spcPts val="450"/>
                </a:spcAft>
              </a:pPr>
              <a:endParaRPr lang="en-US" sz="1500" dirty="0">
                <a:solidFill>
                  <a:schemeClr val="tx1"/>
                </a:solidFill>
              </a:endParaRPr>
            </a:p>
          </p:txBody>
        </p:sp>
        <p:sp>
          <p:nvSpPr>
            <p:cNvPr id="6" name="Rectangle 5">
              <a:extLst>
                <a:ext uri="{FF2B5EF4-FFF2-40B4-BE49-F238E27FC236}">
                  <a16:creationId xmlns:a16="http://schemas.microsoft.com/office/drawing/2014/main" id="{167B1021-5B48-F14D-8E67-BD42262A9A0A}"/>
                </a:ext>
                <a:ext uri="{C183D7F6-B498-43B3-948B-1728B52AA6E4}">
                  <adec:decorative xmlns:adec="http://schemas.microsoft.com/office/drawing/2017/decorative" val="1"/>
                </a:ext>
              </a:extLst>
            </p:cNvPr>
            <p:cNvSpPr/>
            <p:nvPr/>
          </p:nvSpPr>
          <p:spPr bwMode="auto">
            <a:xfrm>
              <a:off x="398355" y="973366"/>
              <a:ext cx="1983280" cy="3067692"/>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B5759FF2-0C76-D745-B853-2C72EB7272AF}"/>
                </a:ext>
              </a:extLst>
            </p:cNvPr>
            <p:cNvSpPr txBox="1"/>
            <p:nvPr/>
          </p:nvSpPr>
          <p:spPr>
            <a:xfrm>
              <a:off x="496144" y="1038087"/>
              <a:ext cx="438262"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Batch</a:t>
              </a:r>
            </a:p>
          </p:txBody>
        </p:sp>
        <p:pic>
          <p:nvPicPr>
            <p:cNvPr id="8" name="Graphic 7" descr="Icon of Stopwatch">
              <a:extLst>
                <a:ext uri="{FF2B5EF4-FFF2-40B4-BE49-F238E27FC236}">
                  <a16:creationId xmlns:a16="http://schemas.microsoft.com/office/drawing/2014/main" id="{2E4967E6-4303-8F40-8037-BB65DB499D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270263"/>
              <a:ext cx="296167" cy="296167"/>
            </a:xfrm>
            <a:prstGeom prst="rect">
              <a:avLst/>
            </a:prstGeom>
          </p:spPr>
        </p:pic>
        <p:pic>
          <p:nvPicPr>
            <p:cNvPr id="9" name="Picture 8" descr="Icons of Binary numbers">
              <a:extLst>
                <a:ext uri="{FF2B5EF4-FFF2-40B4-BE49-F238E27FC236}">
                  <a16:creationId xmlns:a16="http://schemas.microsoft.com/office/drawing/2014/main" id="{094F92ED-097D-AC4A-AC95-5EB78E4F3D29}"/>
                </a:ext>
              </a:extLst>
            </p:cNvPr>
            <p:cNvPicPr>
              <a:picLocks noChangeAspect="1"/>
            </p:cNvPicPr>
            <p:nvPr/>
          </p:nvPicPr>
          <p:blipFill>
            <a:blip r:embed="rId4"/>
            <a:stretch>
              <a:fillRect/>
            </a:stretch>
          </p:blipFill>
          <p:spPr>
            <a:xfrm>
              <a:off x="807645" y="1311806"/>
              <a:ext cx="854468" cy="250055"/>
            </a:xfrm>
            <a:prstGeom prst="rect">
              <a:avLst/>
            </a:prstGeom>
          </p:spPr>
        </p:pic>
        <p:pic>
          <p:nvPicPr>
            <p:cNvPr id="10" name="Graphic 9" descr="Icon of Stopwatch">
              <a:extLst>
                <a:ext uri="{FF2B5EF4-FFF2-40B4-BE49-F238E27FC236}">
                  <a16:creationId xmlns:a16="http://schemas.microsoft.com/office/drawing/2014/main" id="{71580F73-CDF3-BA49-936C-FF6C7CE65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611091"/>
              <a:ext cx="296167" cy="296167"/>
            </a:xfrm>
            <a:prstGeom prst="rect">
              <a:avLst/>
            </a:prstGeom>
          </p:spPr>
        </p:pic>
        <p:pic>
          <p:nvPicPr>
            <p:cNvPr id="11" name="Picture 10" descr="Icons of Binary numbers">
              <a:extLst>
                <a:ext uri="{FF2B5EF4-FFF2-40B4-BE49-F238E27FC236}">
                  <a16:creationId xmlns:a16="http://schemas.microsoft.com/office/drawing/2014/main" id="{7EE25E79-1E0F-694B-A5B6-7A68B68EDEF7}"/>
                </a:ext>
              </a:extLst>
            </p:cNvPr>
            <p:cNvPicPr>
              <a:picLocks noChangeAspect="1"/>
            </p:cNvPicPr>
            <p:nvPr/>
          </p:nvPicPr>
          <p:blipFill>
            <a:blip r:embed="rId4"/>
            <a:stretch>
              <a:fillRect/>
            </a:stretch>
          </p:blipFill>
          <p:spPr>
            <a:xfrm>
              <a:off x="807645" y="1643390"/>
              <a:ext cx="854468" cy="250055"/>
            </a:xfrm>
            <a:prstGeom prst="rect">
              <a:avLst/>
            </a:prstGeom>
          </p:spPr>
        </p:pic>
        <p:pic>
          <p:nvPicPr>
            <p:cNvPr id="12" name="Graphic 11" descr="Icon of Stopwatch">
              <a:extLst>
                <a:ext uri="{FF2B5EF4-FFF2-40B4-BE49-F238E27FC236}">
                  <a16:creationId xmlns:a16="http://schemas.microsoft.com/office/drawing/2014/main" id="{537D71D2-8722-D74D-A5CF-0DE3C62F6F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947555"/>
              <a:ext cx="296167" cy="296167"/>
            </a:xfrm>
            <a:prstGeom prst="rect">
              <a:avLst/>
            </a:prstGeom>
          </p:spPr>
        </p:pic>
        <p:pic>
          <p:nvPicPr>
            <p:cNvPr id="13" name="Picture 12" descr="Icons of Binary numbers">
              <a:extLst>
                <a:ext uri="{FF2B5EF4-FFF2-40B4-BE49-F238E27FC236}">
                  <a16:creationId xmlns:a16="http://schemas.microsoft.com/office/drawing/2014/main" id="{54A3AF4A-0387-544A-9C5A-BF811DBF1491}"/>
                </a:ext>
              </a:extLst>
            </p:cNvPr>
            <p:cNvPicPr>
              <a:picLocks noChangeAspect="1"/>
            </p:cNvPicPr>
            <p:nvPr/>
          </p:nvPicPr>
          <p:blipFill>
            <a:blip r:embed="rId4"/>
            <a:stretch>
              <a:fillRect/>
            </a:stretch>
          </p:blipFill>
          <p:spPr>
            <a:xfrm>
              <a:off x="807645" y="1970610"/>
              <a:ext cx="854468" cy="250055"/>
            </a:xfrm>
            <a:prstGeom prst="rect">
              <a:avLst/>
            </a:prstGeom>
          </p:spPr>
        </p:pic>
        <p:sp>
          <p:nvSpPr>
            <p:cNvPr id="14" name="TextBox 13">
              <a:extLst>
                <a:ext uri="{FF2B5EF4-FFF2-40B4-BE49-F238E27FC236}">
                  <a16:creationId xmlns:a16="http://schemas.microsoft.com/office/drawing/2014/main" id="{0EB29335-3748-544A-B0E6-525251AFD54F}"/>
                </a:ext>
              </a:extLst>
            </p:cNvPr>
            <p:cNvSpPr txBox="1"/>
            <p:nvPr/>
          </p:nvSpPr>
          <p:spPr>
            <a:xfrm>
              <a:off x="496145" y="2537510"/>
              <a:ext cx="794128"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Streaming</a:t>
              </a:r>
            </a:p>
          </p:txBody>
        </p:sp>
        <p:pic>
          <p:nvPicPr>
            <p:cNvPr id="15" name="Picture 14" descr="Icons of Binary numbers">
              <a:extLst>
                <a:ext uri="{FF2B5EF4-FFF2-40B4-BE49-F238E27FC236}">
                  <a16:creationId xmlns:a16="http://schemas.microsoft.com/office/drawing/2014/main" id="{D67EC27D-F9C0-9D4F-AAAB-585901321C3B}"/>
                </a:ext>
              </a:extLst>
            </p:cNvPr>
            <p:cNvPicPr>
              <a:picLocks noChangeAspect="1"/>
            </p:cNvPicPr>
            <p:nvPr/>
          </p:nvPicPr>
          <p:blipFill>
            <a:blip r:embed="rId5"/>
            <a:stretch>
              <a:fillRect/>
            </a:stretch>
          </p:blipFill>
          <p:spPr>
            <a:xfrm>
              <a:off x="500511" y="2863912"/>
              <a:ext cx="879874" cy="1071093"/>
            </a:xfrm>
            <a:prstGeom prst="rect">
              <a:avLst/>
            </a:prstGeom>
          </p:spPr>
        </p:pic>
        <p:pic>
          <p:nvPicPr>
            <p:cNvPr id="16" name="Picture 15" descr=" Database">
              <a:extLst>
                <a:ext uri="{FF2B5EF4-FFF2-40B4-BE49-F238E27FC236}">
                  <a16:creationId xmlns:a16="http://schemas.microsoft.com/office/drawing/2014/main" id="{453D999A-CA43-5947-815D-6DF3307971CC}"/>
                </a:ext>
              </a:extLst>
            </p:cNvPr>
            <p:cNvPicPr>
              <a:picLocks noChangeAspect="1"/>
            </p:cNvPicPr>
            <p:nvPr/>
          </p:nvPicPr>
          <p:blipFill>
            <a:blip r:embed="rId6"/>
            <a:stretch>
              <a:fillRect/>
            </a:stretch>
          </p:blipFill>
          <p:spPr>
            <a:xfrm>
              <a:off x="5298107" y="1632350"/>
              <a:ext cx="1370556" cy="1767108"/>
            </a:xfrm>
            <a:prstGeom prst="rect">
              <a:avLst/>
            </a:prstGeom>
          </p:spPr>
        </p:pic>
        <p:cxnSp>
          <p:nvCxnSpPr>
            <p:cNvPr id="17" name="Straight Arrow Connector 16" descr="Movement arrow">
              <a:extLst>
                <a:ext uri="{FF2B5EF4-FFF2-40B4-BE49-F238E27FC236}">
                  <a16:creationId xmlns:a16="http://schemas.microsoft.com/office/drawing/2014/main" id="{6108629C-9D43-A841-81BE-324A0D507D35}"/>
                </a:ext>
              </a:extLst>
            </p:cNvPr>
            <p:cNvCxnSpPr/>
            <p:nvPr/>
          </p:nvCxnSpPr>
          <p:spPr>
            <a:xfrm>
              <a:off x="1948543" y="1632351"/>
              <a:ext cx="3113315" cy="72985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descr="batch of data">
              <a:extLst>
                <a:ext uri="{FF2B5EF4-FFF2-40B4-BE49-F238E27FC236}">
                  <a16:creationId xmlns:a16="http://schemas.microsoft.com/office/drawing/2014/main" id="{422C815A-7636-E74F-BAE3-8F0B0BBDF1FB}"/>
                </a:ext>
              </a:extLst>
            </p:cNvPr>
            <p:cNvSpPr/>
            <p:nvPr/>
          </p:nvSpPr>
          <p:spPr bwMode="auto">
            <a:xfrm>
              <a:off x="2469801" y="1626549"/>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descr="batch of data">
              <a:extLst>
                <a:ext uri="{FF2B5EF4-FFF2-40B4-BE49-F238E27FC236}">
                  <a16:creationId xmlns:a16="http://schemas.microsoft.com/office/drawing/2014/main" id="{65CABDA4-09EA-7247-851A-DC99F80AB7AD}"/>
                </a:ext>
              </a:extLst>
            </p:cNvPr>
            <p:cNvSpPr/>
            <p:nvPr/>
          </p:nvSpPr>
          <p:spPr bwMode="auto">
            <a:xfrm>
              <a:off x="4270791" y="2071023"/>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descr="Movement arrow with streaming data">
              <a:extLst>
                <a:ext uri="{FF2B5EF4-FFF2-40B4-BE49-F238E27FC236}">
                  <a16:creationId xmlns:a16="http://schemas.microsoft.com/office/drawing/2014/main" id="{70704158-0A0D-1A45-B36D-5E69F4DA8944}"/>
                </a:ext>
              </a:extLst>
            </p:cNvPr>
            <p:cNvCxnSpPr>
              <a:cxnSpLocks/>
            </p:cNvCxnSpPr>
            <p:nvPr/>
          </p:nvCxnSpPr>
          <p:spPr>
            <a:xfrm flipV="1">
              <a:off x="1861457" y="2863912"/>
              <a:ext cx="3211286" cy="535547"/>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311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Processing</a:t>
            </a:r>
          </a:p>
        </p:txBody>
      </p:sp>
      <p:pic>
        <p:nvPicPr>
          <p:cNvPr id="3" name="Picture 2" descr="Diagram shows a raw data ingested for data processing. The data processing includes functions such as Azure functions, cognitive services, Databricks and other tools which transform it into clean consumable data">
            <a:extLst>
              <a:ext uri="{FF2B5EF4-FFF2-40B4-BE49-F238E27FC236}">
                <a16:creationId xmlns:a16="http://schemas.microsoft.com/office/drawing/2014/main" id="{F3AA34CE-61A4-4ADD-82AF-8A1F16E638BB}"/>
              </a:ext>
            </a:extLst>
          </p:cNvPr>
          <p:cNvPicPr>
            <a:picLocks noChangeAspect="1"/>
          </p:cNvPicPr>
          <p:nvPr/>
        </p:nvPicPr>
        <p:blipFill>
          <a:blip r:embed="rId2"/>
          <a:stretch>
            <a:fillRect/>
          </a:stretch>
        </p:blipFill>
        <p:spPr>
          <a:xfrm>
            <a:off x="320279" y="894160"/>
            <a:ext cx="8525637" cy="3265551"/>
          </a:xfrm>
          <a:prstGeom prst="rect">
            <a:avLst/>
          </a:prstGeom>
        </p:spPr>
      </p:pic>
    </p:spTree>
    <p:extLst>
      <p:ext uri="{BB962C8B-B14F-4D97-AF65-F5344CB8AC3E}">
        <p14:creationId xmlns:p14="http://schemas.microsoft.com/office/powerpoint/2010/main" val="3522243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210101" y="0"/>
            <a:ext cx="5412767" cy="5143500"/>
          </a:xfrm>
        </p:spPr>
        <p:txBody>
          <a:bodyPr anchor="ctr"/>
          <a:lstStyle/>
          <a:p>
            <a:r>
              <a:rPr lang="en-US" dirty="0"/>
              <a:t>Based in Nashville, TN, US</a:t>
            </a:r>
          </a:p>
          <a:p>
            <a:r>
              <a:rPr lang="en-US" dirty="0"/>
              <a:t>26-year Microsoft Certified Trainer (MCT)</a:t>
            </a:r>
          </a:p>
          <a:p>
            <a:r>
              <a:rPr lang="en-US" dirty="0"/>
              <a:t>6-year Microsoft Most Valuable Professional (MVP) in Azure AI and Cloud &amp; Datacenter Management</a:t>
            </a:r>
          </a:p>
          <a:p>
            <a:r>
              <a:rPr lang="en-US" dirty="0"/>
              <a:t>Connect: </a:t>
            </a:r>
            <a:r>
              <a:rPr lang="en-US" b="1" dirty="0">
                <a:solidFill>
                  <a:srgbClr val="0070C0"/>
                </a:solidFill>
              </a:rPr>
              <a:t>timw.info/linkedin</a:t>
            </a:r>
          </a:p>
        </p:txBody>
      </p:sp>
      <p:pic>
        <p:nvPicPr>
          <p:cNvPr id="8" name="Picture 7">
            <a:extLst>
              <a:ext uri="{FF2B5EF4-FFF2-40B4-BE49-F238E27FC236}">
                <a16:creationId xmlns:a16="http://schemas.microsoft.com/office/drawing/2014/main" id="{A23CD228-FCB9-47E6-BFB4-570703BE1BC0}"/>
              </a:ext>
            </a:extLst>
          </p:cNvPr>
          <p:cNvPicPr>
            <a:picLocks noChangeAspect="1"/>
          </p:cNvPicPr>
          <p:nvPr/>
        </p:nvPicPr>
        <p:blipFill>
          <a:blip r:embed="rId2"/>
          <a:stretch>
            <a:fillRect/>
          </a:stretch>
        </p:blipFill>
        <p:spPr>
          <a:xfrm>
            <a:off x="6696887" y="1325914"/>
            <a:ext cx="2030855" cy="2491672"/>
          </a:xfrm>
          <a:prstGeom prst="rect">
            <a:avLst/>
          </a:prstGeom>
        </p:spPr>
      </p:pic>
    </p:spTree>
    <p:extLst>
      <p:ext uri="{BB962C8B-B14F-4D97-AF65-F5344CB8AC3E}">
        <p14:creationId xmlns:p14="http://schemas.microsoft.com/office/powerpoint/2010/main" val="1892480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ETL</a:t>
            </a:r>
          </a:p>
        </p:txBody>
      </p:sp>
      <p:pic>
        <p:nvPicPr>
          <p:cNvPr id="3" name="Picture 2" descr="Diagram shows data which is extracted for transformation. Some of the sensitive data is discarded in this process. Next, the data is transformed using basic filtering and transformation tools which is then loaded for consumption ">
            <a:extLst>
              <a:ext uri="{FF2B5EF4-FFF2-40B4-BE49-F238E27FC236}">
                <a16:creationId xmlns:a16="http://schemas.microsoft.com/office/drawing/2014/main" id="{BB1743B0-D00F-4D18-B034-3BA96DE3B9A7}"/>
              </a:ext>
            </a:extLst>
          </p:cNvPr>
          <p:cNvPicPr>
            <a:picLocks noChangeAspect="1"/>
          </p:cNvPicPr>
          <p:nvPr/>
        </p:nvPicPr>
        <p:blipFill>
          <a:blip r:embed="rId2"/>
          <a:stretch>
            <a:fillRect/>
          </a:stretch>
        </p:blipFill>
        <p:spPr>
          <a:xfrm>
            <a:off x="320279" y="894160"/>
            <a:ext cx="8525637" cy="3265551"/>
          </a:xfrm>
          <a:prstGeom prst="rect">
            <a:avLst/>
          </a:prstGeom>
        </p:spPr>
      </p:pic>
      <p:sp>
        <p:nvSpPr>
          <p:cNvPr id="4" name="Rectangle: Rounded Corners 3">
            <a:extLst>
              <a:ext uri="{FF2B5EF4-FFF2-40B4-BE49-F238E27FC236}">
                <a16:creationId xmlns:a16="http://schemas.microsoft.com/office/drawing/2014/main" id="{2E2D2C12-2B42-46A1-AC5B-D8D251CA00F6}"/>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5" name="Rectangle: Rounded Corners 4">
            <a:extLst>
              <a:ext uri="{FF2B5EF4-FFF2-40B4-BE49-F238E27FC236}">
                <a16:creationId xmlns:a16="http://schemas.microsoft.com/office/drawing/2014/main" id="{D8335D93-29DB-4B7E-B2DA-B532584DA024}"/>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Stream Analytics</a:t>
            </a:r>
          </a:p>
        </p:txBody>
      </p:sp>
    </p:spTree>
    <p:extLst>
      <p:ext uri="{BB962C8B-B14F-4D97-AF65-F5344CB8AC3E}">
        <p14:creationId xmlns:p14="http://schemas.microsoft.com/office/powerpoint/2010/main" val="4979307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ELT</a:t>
            </a:r>
          </a:p>
        </p:txBody>
      </p:sp>
      <p:pic>
        <p:nvPicPr>
          <p:cNvPr id="3" name="Picture 2" descr="Diagram which shows and extracted data loaded into Azure storage explorer. This data is then loaded for transformation and processing by Azure Cosmos DB. The processing includes Azure functions, cognitive services, Azure Databricks and other tools which is then fed to Azure storage explorer">
            <a:extLst>
              <a:ext uri="{FF2B5EF4-FFF2-40B4-BE49-F238E27FC236}">
                <a16:creationId xmlns:a16="http://schemas.microsoft.com/office/drawing/2014/main" id="{2751A511-DDC1-48DF-AC99-9098355B4981}"/>
              </a:ext>
            </a:extLst>
          </p:cNvPr>
          <p:cNvPicPr>
            <a:picLocks noChangeAspect="1"/>
          </p:cNvPicPr>
          <p:nvPr/>
        </p:nvPicPr>
        <p:blipFill>
          <a:blip r:embed="rId2"/>
          <a:stretch>
            <a:fillRect/>
          </a:stretch>
        </p:blipFill>
        <p:spPr>
          <a:xfrm>
            <a:off x="320279" y="894160"/>
            <a:ext cx="8525637" cy="3265551"/>
          </a:xfrm>
          <a:prstGeom prst="rect">
            <a:avLst/>
          </a:prstGeom>
        </p:spPr>
      </p:pic>
      <p:sp>
        <p:nvSpPr>
          <p:cNvPr id="6" name="Rectangle: Rounded Corners 5">
            <a:extLst>
              <a:ext uri="{FF2B5EF4-FFF2-40B4-BE49-F238E27FC236}">
                <a16:creationId xmlns:a16="http://schemas.microsoft.com/office/drawing/2014/main" id="{6167F66C-837A-49C3-ABD1-4082ED583BCC}"/>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7" name="Rectangle: Rounded Corners 6">
            <a:extLst>
              <a:ext uri="{FF2B5EF4-FFF2-40B4-BE49-F238E27FC236}">
                <a16:creationId xmlns:a16="http://schemas.microsoft.com/office/drawing/2014/main" id="{B993EF01-A193-44BD-960F-F9A1D3A9C0F7}"/>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Synapse</a:t>
            </a:r>
          </a:p>
        </p:txBody>
      </p:sp>
    </p:spTree>
    <p:extLst>
      <p:ext uri="{BB962C8B-B14F-4D97-AF65-F5344CB8AC3E}">
        <p14:creationId xmlns:p14="http://schemas.microsoft.com/office/powerpoint/2010/main" val="25029046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Analytics</a:t>
            </a:r>
          </a:p>
        </p:txBody>
      </p:sp>
      <p:grpSp>
        <p:nvGrpSpPr>
          <p:cNvPr id="21" name="Group 20">
            <a:extLst>
              <a:ext uri="{FF2B5EF4-FFF2-40B4-BE49-F238E27FC236}">
                <a16:creationId xmlns:a16="http://schemas.microsoft.com/office/drawing/2014/main" id="{ABA5E33C-3F68-B04B-A979-94FAE38804AF}"/>
              </a:ext>
            </a:extLst>
          </p:cNvPr>
          <p:cNvGrpSpPr/>
          <p:nvPr/>
        </p:nvGrpSpPr>
        <p:grpSpPr>
          <a:xfrm>
            <a:off x="320279" y="879142"/>
            <a:ext cx="8509397" cy="3264233"/>
            <a:chOff x="320279" y="879142"/>
            <a:chExt cx="8509397" cy="3264233"/>
          </a:xfrm>
        </p:grpSpPr>
        <p:sp>
          <p:nvSpPr>
            <p:cNvPr id="22" name="Rectangle 21">
              <a:extLst>
                <a:ext uri="{FF2B5EF4-FFF2-40B4-BE49-F238E27FC236}">
                  <a16:creationId xmlns:a16="http://schemas.microsoft.com/office/drawing/2014/main" id="{CAECD33C-A647-B545-9283-5940D1FF366D}"/>
                </a:ext>
                <a:ext uri="{C183D7F6-B498-43B3-948B-1728B52AA6E4}">
                  <adec:decorative xmlns:adec="http://schemas.microsoft.com/office/drawing/2017/decorative" val="1"/>
                </a:ext>
              </a:extLst>
            </p:cNvPr>
            <p:cNvSpPr/>
            <p:nvPr/>
          </p:nvSpPr>
          <p:spPr bwMode="auto">
            <a:xfrm>
              <a:off x="320279" y="879142"/>
              <a:ext cx="1835093" cy="3264233"/>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pic>
          <p:nvPicPr>
            <p:cNvPr id="23" name="Graphic 22" descr="Icon of two building">
              <a:extLst>
                <a:ext uri="{FF2B5EF4-FFF2-40B4-BE49-F238E27FC236}">
                  <a16:creationId xmlns:a16="http://schemas.microsoft.com/office/drawing/2014/main" id="{DD32DCE4-A8C4-1B4B-94D0-44CE084B24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038" y="1013031"/>
              <a:ext cx="322461" cy="322461"/>
            </a:xfrm>
            <a:prstGeom prst="rect">
              <a:avLst/>
            </a:prstGeom>
            <a:effectLst/>
          </p:spPr>
        </p:pic>
        <p:sp>
          <p:nvSpPr>
            <p:cNvPr id="24" name="TextBox 23">
              <a:extLst>
                <a:ext uri="{FF2B5EF4-FFF2-40B4-BE49-F238E27FC236}">
                  <a16:creationId xmlns:a16="http://schemas.microsoft.com/office/drawing/2014/main" id="{8E3110C6-D8D8-344A-8ECF-8C6149877259}"/>
                </a:ext>
              </a:extLst>
            </p:cNvPr>
            <p:cNvSpPr txBox="1"/>
            <p:nvPr/>
          </p:nvSpPr>
          <p:spPr>
            <a:xfrm>
              <a:off x="457038" y="1378552"/>
              <a:ext cx="1570011" cy="438582"/>
            </a:xfrm>
            <a:prstGeom prst="rect">
              <a:avLst/>
            </a:prstGeom>
            <a:noFill/>
          </p:spPr>
          <p:txBody>
            <a:bodyPr wrap="square" lIns="0" tIns="0" rIns="0" bIns="0" rtlCol="0" anchor="t">
              <a:spAutoFit/>
            </a:bodyPr>
            <a:lstStyle/>
            <a:p>
              <a:pPr algn="l"/>
              <a:r>
                <a:rPr lang="en-US" sz="1200" dirty="0">
                  <a:latin typeface="+mj-lt"/>
                  <a:cs typeface="Segoe UI Semibold"/>
                </a:rPr>
                <a:t>On-premises data</a:t>
              </a:r>
            </a:p>
            <a:p>
              <a:pPr algn="l"/>
              <a:r>
                <a:rPr lang="en-US" sz="825" dirty="0">
                  <a:cs typeface="Segoe UI Semibold"/>
                </a:rPr>
                <a:t>SQL Server, Oracle,</a:t>
              </a:r>
              <a:br>
                <a:rPr lang="en-US" sz="825" dirty="0">
                  <a:cs typeface="Segoe UI Semibold"/>
                </a:rPr>
              </a:br>
              <a:r>
                <a:rPr lang="en-US" sz="825" dirty="0">
                  <a:cs typeface="Segoe UI Semibold"/>
                </a:rPr>
                <a:t>fileshares, SAP</a:t>
              </a:r>
            </a:p>
          </p:txBody>
        </p:sp>
        <p:pic>
          <p:nvPicPr>
            <p:cNvPr id="25" name="Graphic 24" descr="Icon of a cloud">
              <a:extLst>
                <a:ext uri="{FF2B5EF4-FFF2-40B4-BE49-F238E27FC236}">
                  <a16:creationId xmlns:a16="http://schemas.microsoft.com/office/drawing/2014/main" id="{7CD79B03-0037-D540-807B-64D56EC82C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038" y="2267742"/>
              <a:ext cx="343062" cy="343062"/>
            </a:xfrm>
            <a:prstGeom prst="rect">
              <a:avLst/>
            </a:prstGeom>
            <a:effectLst/>
          </p:spPr>
        </p:pic>
        <p:sp>
          <p:nvSpPr>
            <p:cNvPr id="26" name="TextBox 25">
              <a:extLst>
                <a:ext uri="{FF2B5EF4-FFF2-40B4-BE49-F238E27FC236}">
                  <a16:creationId xmlns:a16="http://schemas.microsoft.com/office/drawing/2014/main" id="{DF63E549-C401-B148-82C8-1FA118E7F9F6}"/>
                </a:ext>
              </a:extLst>
            </p:cNvPr>
            <p:cNvSpPr txBox="1"/>
            <p:nvPr/>
          </p:nvSpPr>
          <p:spPr>
            <a:xfrm>
              <a:off x="457038" y="259259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Cloud data</a:t>
              </a:r>
            </a:p>
            <a:p>
              <a:r>
                <a:rPr lang="en-US" sz="825" dirty="0">
                  <a:cs typeface="Segoe UI Semibold"/>
                </a:rPr>
                <a:t>Azure, AWS, GCP</a:t>
              </a:r>
            </a:p>
          </p:txBody>
        </p:sp>
        <p:pic>
          <p:nvPicPr>
            <p:cNvPr id="27" name="Graphic 26" descr="Icon of binary numbers">
              <a:extLst>
                <a:ext uri="{FF2B5EF4-FFF2-40B4-BE49-F238E27FC236}">
                  <a16:creationId xmlns:a16="http://schemas.microsoft.com/office/drawing/2014/main" id="{86D55734-8B29-FB4C-B623-ACA5D01E09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038" y="3366365"/>
              <a:ext cx="293056" cy="293056"/>
            </a:xfrm>
            <a:prstGeom prst="rect">
              <a:avLst/>
            </a:prstGeom>
          </p:spPr>
        </p:pic>
        <p:sp>
          <p:nvSpPr>
            <p:cNvPr id="28" name="TextBox 27">
              <a:extLst>
                <a:ext uri="{FF2B5EF4-FFF2-40B4-BE49-F238E27FC236}">
                  <a16:creationId xmlns:a16="http://schemas.microsoft.com/office/drawing/2014/main" id="{6406F78E-1DE8-E843-AD10-DC1F26DEAA91}"/>
                </a:ext>
              </a:extLst>
            </p:cNvPr>
            <p:cNvSpPr txBox="1"/>
            <p:nvPr/>
          </p:nvSpPr>
          <p:spPr>
            <a:xfrm>
              <a:off x="457038" y="367121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SaaS data</a:t>
              </a:r>
            </a:p>
            <a:p>
              <a:r>
                <a:rPr lang="en-US" sz="825" dirty="0">
                  <a:cs typeface="Segoe UI Semibold"/>
                </a:rPr>
                <a:t>Salesforce, Dynamics </a:t>
              </a:r>
            </a:p>
          </p:txBody>
        </p:sp>
        <p:sp>
          <p:nvSpPr>
            <p:cNvPr id="29" name="Right Brace 28" descr="Closed curly bracket which has On-premises  data, Cloud data and SaaS data in its scope">
              <a:extLst>
                <a:ext uri="{FF2B5EF4-FFF2-40B4-BE49-F238E27FC236}">
                  <a16:creationId xmlns:a16="http://schemas.microsoft.com/office/drawing/2014/main" id="{EA559827-5909-924A-B79C-A66FB1EF9C50}"/>
                </a:ext>
                <a:ext uri="{C183D7F6-B498-43B3-948B-1728B52AA6E4}">
                  <adec:decorative xmlns:adec="http://schemas.microsoft.com/office/drawing/2017/decorative" val="0"/>
                </a:ext>
              </a:extLst>
            </p:cNvPr>
            <p:cNvSpPr/>
            <p:nvPr/>
          </p:nvSpPr>
          <p:spPr>
            <a:xfrm>
              <a:off x="2260793" y="879142"/>
              <a:ext cx="256013" cy="3264233"/>
            </a:xfrm>
            <a:prstGeom prst="rightBrace">
              <a:avLst>
                <a:gd name="adj1" fmla="val 56504"/>
                <a:gd name="adj2" fmla="val 36253"/>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cxnSp>
          <p:nvCxnSpPr>
            <p:cNvPr id="30" name="Straight Connector 29">
              <a:extLst>
                <a:ext uri="{FF2B5EF4-FFF2-40B4-BE49-F238E27FC236}">
                  <a16:creationId xmlns:a16="http://schemas.microsoft.com/office/drawing/2014/main" id="{28352279-38AB-7A44-84EA-B54D9A61CA7B}"/>
                </a:ext>
                <a:ext uri="{C183D7F6-B498-43B3-948B-1728B52AA6E4}">
                  <adec:decorative xmlns:adec="http://schemas.microsoft.com/office/drawing/2017/decorative" val="1"/>
                </a:ext>
              </a:extLst>
            </p:cNvPr>
            <p:cNvCxnSpPr>
              <a:cxnSpLocks/>
            </p:cNvCxnSpPr>
            <p:nvPr/>
          </p:nvCxnSpPr>
          <p:spPr>
            <a:xfrm flipV="1">
              <a:off x="2516806" y="2063504"/>
              <a:ext cx="4681805" cy="0"/>
            </a:xfrm>
            <a:prstGeom prst="line">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8A66857-B805-494B-96A3-69999A179631}"/>
                </a:ext>
              </a:extLst>
            </p:cNvPr>
            <p:cNvSpPr/>
            <p:nvPr/>
          </p:nvSpPr>
          <p:spPr bwMode="auto">
            <a:xfrm>
              <a:off x="2619913" y="1445343"/>
              <a:ext cx="1271900" cy="123895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ingestion</a:t>
              </a:r>
            </a:p>
          </p:txBody>
        </p:sp>
        <p:pic>
          <p:nvPicPr>
            <p:cNvPr id="32" name="Graphic 31" descr="Icon of Data Factory">
              <a:extLst>
                <a:ext uri="{FF2B5EF4-FFF2-40B4-BE49-F238E27FC236}">
                  <a16:creationId xmlns:a16="http://schemas.microsoft.com/office/drawing/2014/main" id="{729E095D-5283-B04B-AA20-DD5B6C78B2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8614" y="1911146"/>
              <a:ext cx="497816" cy="508797"/>
            </a:xfrm>
            <a:prstGeom prst="rect">
              <a:avLst/>
            </a:prstGeom>
          </p:spPr>
        </p:pic>
        <p:sp>
          <p:nvSpPr>
            <p:cNvPr id="33" name="Rectangle 32">
              <a:extLst>
                <a:ext uri="{FF2B5EF4-FFF2-40B4-BE49-F238E27FC236}">
                  <a16:creationId xmlns:a16="http://schemas.microsoft.com/office/drawing/2014/main" id="{EEE76342-7DA1-BA4A-90D6-36855B0CFDF2}"/>
                </a:ext>
              </a:extLst>
            </p:cNvPr>
            <p:cNvSpPr/>
            <p:nvPr/>
          </p:nvSpPr>
          <p:spPr bwMode="auto">
            <a:xfrm>
              <a:off x="3989732" y="1445372"/>
              <a:ext cx="1741140" cy="123760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storage</a:t>
              </a:r>
            </a:p>
          </p:txBody>
        </p:sp>
        <p:pic>
          <p:nvPicPr>
            <p:cNvPr id="34" name="Picture 33" descr="Data Warehouse">
              <a:extLst>
                <a:ext uri="{FF2B5EF4-FFF2-40B4-BE49-F238E27FC236}">
                  <a16:creationId xmlns:a16="http://schemas.microsoft.com/office/drawing/2014/main" id="{50E7376F-BD28-124E-B02A-9CD5B79DC157}"/>
                </a:ext>
              </a:extLst>
            </p:cNvPr>
            <p:cNvPicPr>
              <a:picLocks noChangeAspect="1"/>
            </p:cNvPicPr>
            <p:nvPr/>
          </p:nvPicPr>
          <p:blipFill>
            <a:blip r:embed="rId10"/>
            <a:stretch>
              <a:fillRect/>
            </a:stretch>
          </p:blipFill>
          <p:spPr>
            <a:xfrm>
              <a:off x="4194412" y="1862501"/>
              <a:ext cx="603200" cy="606088"/>
            </a:xfrm>
            <a:prstGeom prst="rect">
              <a:avLst/>
            </a:prstGeom>
          </p:spPr>
        </p:pic>
        <p:pic>
          <p:nvPicPr>
            <p:cNvPr id="35" name="Picture 2" descr="Icon of server storage device">
              <a:extLst>
                <a:ext uri="{FF2B5EF4-FFF2-40B4-BE49-F238E27FC236}">
                  <a16:creationId xmlns:a16="http://schemas.microsoft.com/office/drawing/2014/main" id="{6C7B42A7-0D76-1F41-ABE7-CF4A4D4A3FE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5082467" y="1905572"/>
              <a:ext cx="470039" cy="51994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CFBEC6AC-3DDF-944C-AE6B-3D7B683E9E82}"/>
                </a:ext>
              </a:extLst>
            </p:cNvPr>
            <p:cNvSpPr/>
            <p:nvPr/>
          </p:nvSpPr>
          <p:spPr bwMode="auto">
            <a:xfrm>
              <a:off x="5828792" y="1444030"/>
              <a:ext cx="1271900"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processing</a:t>
              </a:r>
            </a:p>
          </p:txBody>
        </p:sp>
        <p:pic>
          <p:nvPicPr>
            <p:cNvPr id="37" name="Picture 36" descr="Icon of three gears">
              <a:extLst>
                <a:ext uri="{FF2B5EF4-FFF2-40B4-BE49-F238E27FC236}">
                  <a16:creationId xmlns:a16="http://schemas.microsoft.com/office/drawing/2014/main" id="{A367114C-3CEB-634C-8081-8DF8C45BDA53}"/>
                </a:ext>
              </a:extLst>
            </p:cNvPr>
            <p:cNvPicPr>
              <a:picLocks noChangeAspect="1"/>
            </p:cNvPicPr>
            <p:nvPr/>
          </p:nvPicPr>
          <p:blipFill>
            <a:blip r:embed="rId12"/>
            <a:stretch>
              <a:fillRect/>
            </a:stretch>
          </p:blipFill>
          <p:spPr>
            <a:xfrm>
              <a:off x="6195459" y="1900923"/>
              <a:ext cx="517823" cy="529244"/>
            </a:xfrm>
            <a:prstGeom prst="rect">
              <a:avLst/>
            </a:prstGeom>
          </p:spPr>
        </p:pic>
        <p:sp>
          <p:nvSpPr>
            <p:cNvPr id="38" name="Rectangle 37">
              <a:extLst>
                <a:ext uri="{FF2B5EF4-FFF2-40B4-BE49-F238E27FC236}">
                  <a16:creationId xmlns:a16="http://schemas.microsoft.com/office/drawing/2014/main" id="{2EE859FB-01E6-C442-A3CC-45A474F3C080}"/>
                </a:ext>
              </a:extLst>
            </p:cNvPr>
            <p:cNvSpPr/>
            <p:nvPr/>
          </p:nvSpPr>
          <p:spPr bwMode="auto">
            <a:xfrm>
              <a:off x="7198611" y="1444030"/>
              <a:ext cx="1631065"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visualization</a:t>
              </a:r>
            </a:p>
          </p:txBody>
        </p:sp>
        <p:pic>
          <p:nvPicPr>
            <p:cNvPr id="39" name="Picture 38" descr="Code">
              <a:extLst>
                <a:ext uri="{FF2B5EF4-FFF2-40B4-BE49-F238E27FC236}">
                  <a16:creationId xmlns:a16="http://schemas.microsoft.com/office/drawing/2014/main" id="{ADE84BE9-9BCA-5943-BC70-252244F66EC4}"/>
                </a:ext>
              </a:extLst>
            </p:cNvPr>
            <p:cNvPicPr>
              <a:picLocks noChangeAspect="1"/>
            </p:cNvPicPr>
            <p:nvPr/>
          </p:nvPicPr>
          <p:blipFill>
            <a:blip r:embed="rId13"/>
            <a:stretch>
              <a:fillRect/>
            </a:stretch>
          </p:blipFill>
          <p:spPr>
            <a:xfrm>
              <a:off x="7734122" y="1922194"/>
              <a:ext cx="560040" cy="486701"/>
            </a:xfrm>
            <a:prstGeom prst="rect">
              <a:avLst/>
            </a:prstGeom>
          </p:spPr>
        </p:pic>
      </p:grpSp>
    </p:spTree>
    <p:extLst>
      <p:ext uri="{BB962C8B-B14F-4D97-AF65-F5344CB8AC3E}">
        <p14:creationId xmlns:p14="http://schemas.microsoft.com/office/powerpoint/2010/main" val="194163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Non-Binary Data Formats</a:t>
            </a:r>
          </a:p>
        </p:txBody>
      </p:sp>
      <p:sp>
        <p:nvSpPr>
          <p:cNvPr id="3" name="Content Placeholder 2">
            <a:extLst>
              <a:ext uri="{FF2B5EF4-FFF2-40B4-BE49-F238E27FC236}">
                <a16:creationId xmlns:a16="http://schemas.microsoft.com/office/drawing/2014/main" id="{AFEC42B1-1F3D-4AB1-9527-D02B597376D0}"/>
              </a:ext>
            </a:extLst>
          </p:cNvPr>
          <p:cNvSpPr>
            <a:spLocks noGrp="1"/>
          </p:cNvSpPr>
          <p:nvPr>
            <p:ph idx="1"/>
          </p:nvPr>
        </p:nvSpPr>
        <p:spPr/>
        <p:txBody>
          <a:bodyPr/>
          <a:lstStyle/>
          <a:p>
            <a:r>
              <a:rPr lang="en-US" dirty="0"/>
              <a:t>CSV</a:t>
            </a:r>
          </a:p>
          <a:p>
            <a:pPr lvl="1"/>
            <a:r>
              <a:rPr lang="en-US" dirty="0"/>
              <a:t>Good for bandwidth-sensitive data loads</a:t>
            </a:r>
          </a:p>
          <a:p>
            <a:r>
              <a:rPr lang="en-US" dirty="0"/>
              <a:t>JSON</a:t>
            </a:r>
          </a:p>
          <a:p>
            <a:pPr lvl="1"/>
            <a:r>
              <a:rPr lang="en-US" dirty="0"/>
              <a:t>Clear, structured format with optional validation</a:t>
            </a:r>
          </a:p>
          <a:p>
            <a:endParaRPr lang="en-US" dirty="0"/>
          </a:p>
        </p:txBody>
      </p:sp>
    </p:spTree>
    <p:extLst>
      <p:ext uri="{BB962C8B-B14F-4D97-AF65-F5344CB8AC3E}">
        <p14:creationId xmlns:p14="http://schemas.microsoft.com/office/powerpoint/2010/main" val="291657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Binary Data Formats</a:t>
            </a:r>
          </a:p>
        </p:txBody>
      </p:sp>
      <p:sp>
        <p:nvSpPr>
          <p:cNvPr id="3" name="Content Placeholder 2">
            <a:extLst>
              <a:ext uri="{FF2B5EF4-FFF2-40B4-BE49-F238E27FC236}">
                <a16:creationId xmlns:a16="http://schemas.microsoft.com/office/drawing/2014/main" id="{AFEC42B1-1F3D-4AB1-9527-D02B597376D0}"/>
              </a:ext>
            </a:extLst>
          </p:cNvPr>
          <p:cNvSpPr>
            <a:spLocks noGrp="1"/>
          </p:cNvSpPr>
          <p:nvPr>
            <p:ph idx="1"/>
          </p:nvPr>
        </p:nvSpPr>
        <p:spPr/>
        <p:txBody>
          <a:bodyPr/>
          <a:lstStyle/>
          <a:p>
            <a:r>
              <a:rPr lang="en-US" dirty="0"/>
              <a:t>Optimized for splitting across compute nodes</a:t>
            </a:r>
          </a:p>
          <a:p>
            <a:r>
              <a:rPr lang="en-US" dirty="0"/>
              <a:t>Parquet, ORC: Columnar store</a:t>
            </a:r>
          </a:p>
          <a:p>
            <a:pPr lvl="1"/>
            <a:r>
              <a:rPr lang="en-US" dirty="0"/>
              <a:t>Fast read performance (compression) for analytical workloads</a:t>
            </a:r>
          </a:p>
          <a:p>
            <a:r>
              <a:rPr lang="en-US" dirty="0"/>
              <a:t>Avro: Row-based store that includes JSON</a:t>
            </a:r>
          </a:p>
          <a:p>
            <a:pPr lvl="1"/>
            <a:r>
              <a:rPr lang="en-US" dirty="0"/>
              <a:t>Schematized</a:t>
            </a:r>
          </a:p>
          <a:p>
            <a:pPr lvl="1"/>
            <a:r>
              <a:rPr lang="en-US" dirty="0"/>
              <a:t>Optimized for write performance</a:t>
            </a:r>
          </a:p>
          <a:p>
            <a:pPr lvl="1"/>
            <a:endParaRPr lang="en-US" dirty="0"/>
          </a:p>
          <a:p>
            <a:endParaRPr lang="en-US" dirty="0"/>
          </a:p>
        </p:txBody>
      </p:sp>
    </p:spTree>
    <p:extLst>
      <p:ext uri="{BB962C8B-B14F-4D97-AF65-F5344CB8AC3E}">
        <p14:creationId xmlns:p14="http://schemas.microsoft.com/office/powerpoint/2010/main" val="3574905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Blob Storage and</a:t>
            </a:r>
            <a:br>
              <a:rPr lang="en-US" dirty="0"/>
            </a:br>
            <a:r>
              <a:rPr lang="en-US" dirty="0"/>
              <a:t>Data Lake</a:t>
            </a:r>
          </a:p>
        </p:txBody>
      </p:sp>
    </p:spTree>
    <p:extLst>
      <p:ext uri="{BB962C8B-B14F-4D97-AF65-F5344CB8AC3E}">
        <p14:creationId xmlns:p14="http://schemas.microsoft.com/office/powerpoint/2010/main" val="17888943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Blob Storage</a:t>
            </a:r>
          </a:p>
        </p:txBody>
      </p:sp>
      <p:grpSp>
        <p:nvGrpSpPr>
          <p:cNvPr id="3" name="Group 2">
            <a:extLst>
              <a:ext uri="{FF2B5EF4-FFF2-40B4-BE49-F238E27FC236}">
                <a16:creationId xmlns:a16="http://schemas.microsoft.com/office/drawing/2014/main" id="{7898EC01-5946-724E-BC8A-2BCEDB555F81}"/>
              </a:ext>
            </a:extLst>
          </p:cNvPr>
          <p:cNvGrpSpPr/>
          <p:nvPr/>
        </p:nvGrpSpPr>
        <p:grpSpPr>
          <a:xfrm>
            <a:off x="322153" y="1092994"/>
            <a:ext cx="8499696" cy="2773315"/>
            <a:chOff x="322153" y="1092994"/>
            <a:chExt cx="8499696" cy="2773315"/>
          </a:xfrm>
        </p:grpSpPr>
        <p:sp>
          <p:nvSpPr>
            <p:cNvPr id="4" name="TextBox 3">
              <a:extLst>
                <a:ext uri="{FF2B5EF4-FFF2-40B4-BE49-F238E27FC236}">
                  <a16:creationId xmlns:a16="http://schemas.microsoft.com/office/drawing/2014/main" id="{E4673DF4-B302-314B-A9B7-13449E39C114}"/>
                </a:ext>
              </a:extLst>
            </p:cNvPr>
            <p:cNvSpPr txBox="1">
              <a:spLocks/>
            </p:cNvSpPr>
            <p:nvPr/>
          </p:nvSpPr>
          <p:spPr>
            <a:xfrm>
              <a:off x="322153"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Block blobs</a:t>
              </a:r>
            </a:p>
          </p:txBody>
        </p:sp>
        <p:sp>
          <p:nvSpPr>
            <p:cNvPr id="5" name="TextBox 4">
              <a:extLst>
                <a:ext uri="{FF2B5EF4-FFF2-40B4-BE49-F238E27FC236}">
                  <a16:creationId xmlns:a16="http://schemas.microsoft.com/office/drawing/2014/main" id="{C9887F8A-3F18-C84C-B376-4617D726309B}"/>
                </a:ext>
              </a:extLst>
            </p:cNvPr>
            <p:cNvSpPr txBox="1">
              <a:spLocks/>
            </p:cNvSpPr>
            <p:nvPr/>
          </p:nvSpPr>
          <p:spPr>
            <a:xfrm>
              <a:off x="322153"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Has a maximum size of 4.7TB</a:t>
              </a:r>
            </a:p>
            <a:p>
              <a:pPr marL="0" lvl="1">
                <a:spcAft>
                  <a:spcPts val="900"/>
                </a:spcAft>
              </a:pPr>
              <a:r>
                <a:rPr lang="en-US" sz="1471" dirty="0"/>
                <a:t>Best for storing large, discrete, binary objects that changes infrequently</a:t>
              </a:r>
            </a:p>
            <a:p>
              <a:pPr marL="0" lvl="1">
                <a:spcAft>
                  <a:spcPts val="900"/>
                </a:spcAft>
              </a:pPr>
              <a:r>
                <a:rPr lang="en-US" sz="1471" dirty="0"/>
                <a:t>Each individual block can store up to 100MB of data</a:t>
              </a:r>
            </a:p>
            <a:p>
              <a:pPr marL="0" lvl="1">
                <a:spcAft>
                  <a:spcPts val="900"/>
                </a:spcAft>
              </a:pPr>
              <a:r>
                <a:rPr lang="en-US" sz="1471" dirty="0"/>
                <a:t>A block blob can contain up to 50000 blocks</a:t>
              </a:r>
            </a:p>
          </p:txBody>
        </p:sp>
        <p:sp>
          <p:nvSpPr>
            <p:cNvPr id="6" name="TextBox 5">
              <a:extLst>
                <a:ext uri="{FF2B5EF4-FFF2-40B4-BE49-F238E27FC236}">
                  <a16:creationId xmlns:a16="http://schemas.microsoft.com/office/drawing/2014/main" id="{14E10D3E-4F4F-B942-88CF-592F046A92FC}"/>
                </a:ext>
              </a:extLst>
            </p:cNvPr>
            <p:cNvSpPr txBox="1">
              <a:spLocks/>
            </p:cNvSpPr>
            <p:nvPr/>
          </p:nvSpPr>
          <p:spPr>
            <a:xfrm>
              <a:off x="3203435"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Page blobs</a:t>
              </a:r>
            </a:p>
          </p:txBody>
        </p:sp>
        <p:sp>
          <p:nvSpPr>
            <p:cNvPr id="7" name="TextBox 6">
              <a:extLst>
                <a:ext uri="{FF2B5EF4-FFF2-40B4-BE49-F238E27FC236}">
                  <a16:creationId xmlns:a16="http://schemas.microsoft.com/office/drawing/2014/main" id="{28DC9519-1DFB-0847-8680-41FBAC8233A9}"/>
                </a:ext>
              </a:extLst>
            </p:cNvPr>
            <p:cNvSpPr txBox="1">
              <a:spLocks/>
            </p:cNvSpPr>
            <p:nvPr/>
          </p:nvSpPr>
          <p:spPr>
            <a:xfrm>
              <a:off x="3203435"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Can hold up to 8TB of data</a:t>
              </a:r>
            </a:p>
            <a:p>
              <a:pPr marL="0" lvl="1">
                <a:spcAft>
                  <a:spcPts val="900"/>
                </a:spcAft>
              </a:pPr>
              <a:r>
                <a:rPr lang="en-US" sz="1471" dirty="0"/>
                <a:t>Is organized as a collection of fixed sized-512 byte pages</a:t>
              </a:r>
            </a:p>
            <a:p>
              <a:pPr marL="0" lvl="1">
                <a:spcAft>
                  <a:spcPts val="900"/>
                </a:spcAft>
              </a:pPr>
              <a:r>
                <a:rPr lang="en-US" sz="1471" dirty="0"/>
                <a:t>Used to implement virtual disk storage for virtual machines</a:t>
              </a:r>
            </a:p>
          </p:txBody>
        </p:sp>
        <p:sp>
          <p:nvSpPr>
            <p:cNvPr id="8" name="TextBox 7">
              <a:extLst>
                <a:ext uri="{FF2B5EF4-FFF2-40B4-BE49-F238E27FC236}">
                  <a16:creationId xmlns:a16="http://schemas.microsoft.com/office/drawing/2014/main" id="{C241D239-7A10-4C4A-B5FB-0893338313A0}"/>
                </a:ext>
              </a:extLst>
            </p:cNvPr>
            <p:cNvSpPr txBox="1">
              <a:spLocks/>
            </p:cNvSpPr>
            <p:nvPr/>
          </p:nvSpPr>
          <p:spPr>
            <a:xfrm>
              <a:off x="6084717"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Append blobs</a:t>
              </a:r>
            </a:p>
          </p:txBody>
        </p:sp>
        <p:sp>
          <p:nvSpPr>
            <p:cNvPr id="9" name="TextBox 8">
              <a:extLst>
                <a:ext uri="{FF2B5EF4-FFF2-40B4-BE49-F238E27FC236}">
                  <a16:creationId xmlns:a16="http://schemas.microsoft.com/office/drawing/2014/main" id="{061FCF0C-2E8C-7E4A-9424-C191EFDF8CD0}"/>
                </a:ext>
              </a:extLst>
            </p:cNvPr>
            <p:cNvSpPr txBox="1">
              <a:spLocks/>
            </p:cNvSpPr>
            <p:nvPr/>
          </p:nvSpPr>
          <p:spPr>
            <a:xfrm>
              <a:off x="6084717"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The maximum size is just over 195GB</a:t>
              </a:r>
            </a:p>
            <a:p>
              <a:pPr marL="0" lvl="1">
                <a:spcAft>
                  <a:spcPts val="900"/>
                </a:spcAft>
              </a:pPr>
              <a:r>
                <a:rPr lang="en-US" sz="1471" dirty="0"/>
                <a:t>Is a block blob that is used to optimize append operations</a:t>
              </a:r>
            </a:p>
            <a:p>
              <a:pPr marL="0" lvl="1">
                <a:spcAft>
                  <a:spcPts val="900"/>
                </a:spcAft>
              </a:pPr>
              <a:r>
                <a:rPr lang="en-US" sz="1471" dirty="0"/>
                <a:t>Each individual block can store up to 4MB of data</a:t>
              </a:r>
            </a:p>
          </p:txBody>
        </p:sp>
      </p:grpSp>
    </p:spTree>
    <p:extLst>
      <p:ext uri="{BB962C8B-B14F-4D97-AF65-F5344CB8AC3E}">
        <p14:creationId xmlns:p14="http://schemas.microsoft.com/office/powerpoint/2010/main" val="37521898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Blob Storage</a:t>
            </a:r>
          </a:p>
        </p:txBody>
      </p:sp>
      <p:pic>
        <p:nvPicPr>
          <p:cNvPr id="1026" name="Picture 2" descr="image alt text">
            <a:extLst>
              <a:ext uri="{FF2B5EF4-FFF2-40B4-BE49-F238E27FC236}">
                <a16:creationId xmlns:a16="http://schemas.microsoft.com/office/drawing/2014/main" id="{4C2E0F42-5B24-40E6-8784-FDC48F7E87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726083"/>
            <a:ext cx="7486650" cy="3691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1238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ADLS Gen 2</a:t>
            </a:r>
          </a:p>
        </p:txBody>
      </p:sp>
      <p:sp>
        <p:nvSpPr>
          <p:cNvPr id="3" name="Content Placeholder 2">
            <a:extLst>
              <a:ext uri="{FF2B5EF4-FFF2-40B4-BE49-F238E27FC236}">
                <a16:creationId xmlns:a16="http://schemas.microsoft.com/office/drawing/2014/main" id="{286B0632-2A24-7A3E-F8D5-AFAD9DCEBC20}"/>
              </a:ext>
            </a:extLst>
          </p:cNvPr>
          <p:cNvSpPr>
            <a:spLocks noGrp="1"/>
          </p:cNvSpPr>
          <p:nvPr>
            <p:ph idx="1"/>
          </p:nvPr>
        </p:nvSpPr>
        <p:spPr/>
        <p:txBody>
          <a:bodyPr/>
          <a:lstStyle/>
          <a:p>
            <a:endParaRPr lang="en-US"/>
          </a:p>
        </p:txBody>
      </p:sp>
      <p:sp>
        <p:nvSpPr>
          <p:cNvPr id="4" name="Freeform: Shape 3">
            <a:extLst>
              <a:ext uri="{FF2B5EF4-FFF2-40B4-BE49-F238E27FC236}">
                <a16:creationId xmlns:a16="http://schemas.microsoft.com/office/drawing/2014/main" id="{C10487C0-C28C-4712-AD3C-AE8F1F64B57D}"/>
              </a:ext>
            </a:extLst>
          </p:cNvPr>
          <p:cNvSpPr/>
          <p:nvPr/>
        </p:nvSpPr>
        <p:spPr>
          <a:xfrm>
            <a:off x="317377"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A repository of data for your Modern Data Warehouse</a:t>
            </a:r>
            <a:endParaRPr lang="en-US" sz="1650" dirty="0">
              <a:solidFill>
                <a:schemeClr val="tx1"/>
              </a:solidFill>
            </a:endParaRPr>
          </a:p>
        </p:txBody>
      </p:sp>
      <p:sp>
        <p:nvSpPr>
          <p:cNvPr id="5" name="Freeform: Shape 4">
            <a:extLst>
              <a:ext uri="{FF2B5EF4-FFF2-40B4-BE49-F238E27FC236}">
                <a16:creationId xmlns:a16="http://schemas.microsoft.com/office/drawing/2014/main" id="{28B25AE3-BA2D-459F-8B6D-1048A58C9EC3}"/>
              </a:ext>
            </a:extLst>
          </p:cNvPr>
          <p:cNvSpPr/>
          <p:nvPr/>
        </p:nvSpPr>
        <p:spPr>
          <a:xfrm>
            <a:off x="2472190"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Organises data into directories for improved file access</a:t>
            </a:r>
            <a:endParaRPr lang="en-US" sz="1650" dirty="0">
              <a:solidFill>
                <a:schemeClr val="tx1"/>
              </a:solidFill>
            </a:endParaRPr>
          </a:p>
        </p:txBody>
      </p:sp>
      <p:sp>
        <p:nvSpPr>
          <p:cNvPr id="6" name="Freeform: Shape 5">
            <a:extLst>
              <a:ext uri="{FF2B5EF4-FFF2-40B4-BE49-F238E27FC236}">
                <a16:creationId xmlns:a16="http://schemas.microsoft.com/office/drawing/2014/main" id="{4EE4E54F-F51B-4B1A-B88B-F8C776F928C5}"/>
              </a:ext>
            </a:extLst>
          </p:cNvPr>
          <p:cNvSpPr/>
          <p:nvPr/>
        </p:nvSpPr>
        <p:spPr>
          <a:xfrm>
            <a:off x="4627003"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Supports POSIX and RBAC permissions</a:t>
            </a:r>
          </a:p>
        </p:txBody>
      </p:sp>
      <p:sp>
        <p:nvSpPr>
          <p:cNvPr id="7" name="Freeform: Shape 6">
            <a:extLst>
              <a:ext uri="{FF2B5EF4-FFF2-40B4-BE49-F238E27FC236}">
                <a16:creationId xmlns:a16="http://schemas.microsoft.com/office/drawing/2014/main" id="{89ABBADE-2A94-40CD-B8B1-6A7F66B12515}"/>
              </a:ext>
            </a:extLst>
          </p:cNvPr>
          <p:cNvSpPr/>
          <p:nvPr/>
        </p:nvSpPr>
        <p:spPr>
          <a:xfrm>
            <a:off x="6781816"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It is compatible with Hadoop Distributed File System</a:t>
            </a:r>
          </a:p>
        </p:txBody>
      </p:sp>
      <p:sp>
        <p:nvSpPr>
          <p:cNvPr id="8" name="Rectangle 7">
            <a:extLst>
              <a:ext uri="{FF2B5EF4-FFF2-40B4-BE49-F238E27FC236}">
                <a16:creationId xmlns:a16="http://schemas.microsoft.com/office/drawing/2014/main" id="{8CB5A11C-EEC1-4E61-A049-67F1E960F29F}"/>
              </a:ext>
            </a:extLst>
          </p:cNvPr>
          <p:cNvSpPr/>
          <p:nvPr/>
        </p:nvSpPr>
        <p:spPr bwMode="auto">
          <a:xfrm>
            <a:off x="314325" y="2049889"/>
            <a:ext cx="8515350" cy="116576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Store</a:t>
            </a:r>
          </a:p>
        </p:txBody>
      </p:sp>
      <p:pic>
        <p:nvPicPr>
          <p:cNvPr id="9" name="Graphic 8" descr="Azure Data Lake Storage icon">
            <a:extLst>
              <a:ext uri="{FF2B5EF4-FFF2-40B4-BE49-F238E27FC236}">
                <a16:creationId xmlns:a16="http://schemas.microsoft.com/office/drawing/2014/main" id="{EFFA679C-0B5F-4617-84B5-B5807F876B1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8560" b="8560"/>
          <a:stretch/>
        </p:blipFill>
        <p:spPr>
          <a:xfrm>
            <a:off x="3276200" y="2468377"/>
            <a:ext cx="481413" cy="398996"/>
          </a:xfrm>
          <a:prstGeom prst="rect">
            <a:avLst/>
          </a:prstGeom>
        </p:spPr>
      </p:pic>
      <p:sp>
        <p:nvSpPr>
          <p:cNvPr id="10" name="TextBox 9">
            <a:extLst>
              <a:ext uri="{FF2B5EF4-FFF2-40B4-BE49-F238E27FC236}">
                <a16:creationId xmlns:a16="http://schemas.microsoft.com/office/drawing/2014/main" id="{7298D28B-ADFF-4F36-AC96-FDAE7F674161}"/>
              </a:ext>
            </a:extLst>
          </p:cNvPr>
          <p:cNvSpPr txBox="1"/>
          <p:nvPr/>
        </p:nvSpPr>
        <p:spPr>
          <a:xfrm>
            <a:off x="3840673" y="2468376"/>
            <a:ext cx="1696170" cy="186974"/>
          </a:xfrm>
          <a:prstGeom prst="rect">
            <a:avLst/>
          </a:prstGeom>
          <a:noFill/>
        </p:spPr>
        <p:txBody>
          <a:bodyPr wrap="none" lIns="0" tIns="0" rIns="0" bIns="0" rtlCol="0">
            <a:spAutoFit/>
          </a:bodyPr>
          <a:lstStyle/>
          <a:p>
            <a:pPr>
              <a:lnSpc>
                <a:spcPct val="90000"/>
              </a:lnSpc>
              <a:defRPr/>
            </a:pPr>
            <a:r>
              <a:rPr lang="en-US" sz="1350" dirty="0">
                <a:latin typeface="+mj-lt"/>
              </a:rPr>
              <a:t>Azure Data Lake Storage</a:t>
            </a:r>
          </a:p>
        </p:txBody>
      </p:sp>
      <p:sp>
        <p:nvSpPr>
          <p:cNvPr id="11" name="TextBox 10">
            <a:extLst>
              <a:ext uri="{FF2B5EF4-FFF2-40B4-BE49-F238E27FC236}">
                <a16:creationId xmlns:a16="http://schemas.microsoft.com/office/drawing/2014/main" id="{65F22927-A6BC-4646-90A8-0797234D2F33}"/>
              </a:ext>
            </a:extLst>
          </p:cNvPr>
          <p:cNvSpPr txBox="1"/>
          <p:nvPr/>
        </p:nvSpPr>
        <p:spPr>
          <a:xfrm>
            <a:off x="3840673" y="2699152"/>
            <a:ext cx="1902491" cy="2769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High performance data lake available in all 54 Azure regions</a:t>
            </a:r>
          </a:p>
        </p:txBody>
      </p:sp>
    </p:spTree>
    <p:extLst>
      <p:ext uri="{BB962C8B-B14F-4D97-AF65-F5344CB8AC3E}">
        <p14:creationId xmlns:p14="http://schemas.microsoft.com/office/powerpoint/2010/main" val="33546712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Lake Storage Gen 2</a:t>
            </a:r>
          </a:p>
        </p:txBody>
      </p:sp>
      <p:sp>
        <p:nvSpPr>
          <p:cNvPr id="3" name="Content Placeholder 2">
            <a:extLst>
              <a:ext uri="{FF2B5EF4-FFF2-40B4-BE49-F238E27FC236}">
                <a16:creationId xmlns:a16="http://schemas.microsoft.com/office/drawing/2014/main" id="{CE5B41EC-43B3-E464-290C-7F443B90EBF2}"/>
              </a:ext>
            </a:extLst>
          </p:cNvPr>
          <p:cNvSpPr>
            <a:spLocks noGrp="1"/>
          </p:cNvSpPr>
          <p:nvPr>
            <p:ph idx="1"/>
          </p:nvPr>
        </p:nvSpPr>
        <p:spPr/>
        <p:txBody>
          <a:bodyPr/>
          <a:lstStyle/>
          <a:p>
            <a:endParaRPr lang="en-US"/>
          </a:p>
        </p:txBody>
      </p:sp>
      <p:pic>
        <p:nvPicPr>
          <p:cNvPr id="3074" name="Picture 2">
            <a:extLst>
              <a:ext uri="{FF2B5EF4-FFF2-40B4-BE49-F238E27FC236}">
                <a16:creationId xmlns:a16="http://schemas.microsoft.com/office/drawing/2014/main" id="{9C947FF2-6E2C-41EF-ACE7-4AFF9D52A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899" y="1441450"/>
            <a:ext cx="2981325" cy="248443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zure Data Lake Query Performance ">
            <a:extLst>
              <a:ext uri="{FF2B5EF4-FFF2-40B4-BE49-F238E27FC236}">
                <a16:creationId xmlns:a16="http://schemas.microsoft.com/office/drawing/2014/main" id="{9C832E0B-9CD5-4D3C-8E1A-A2B23CA97E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8779" y="1441450"/>
            <a:ext cx="4486570" cy="2484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064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Review the Databricks Data Engineer Associate exam’s technical content</a:t>
            </a:r>
          </a:p>
          <a:p>
            <a:r>
              <a:rPr lang="en-US" dirty="0"/>
              <a:t>Strategize the exam</a:t>
            </a:r>
          </a:p>
          <a:p>
            <a:pPr lvl="1"/>
            <a:r>
              <a:rPr lang="en-US" dirty="0"/>
              <a:t>Generative AI</a:t>
            </a:r>
          </a:p>
          <a:p>
            <a:pPr lvl="1"/>
            <a:r>
              <a:rPr lang="en-US" dirty="0"/>
              <a:t>Practice questions</a:t>
            </a:r>
          </a:p>
          <a:p>
            <a:endParaRPr lang="en-US" dirty="0"/>
          </a:p>
        </p:txBody>
      </p:sp>
    </p:spTree>
    <p:extLst>
      <p:ext uri="{BB962C8B-B14F-4D97-AF65-F5344CB8AC3E}">
        <p14:creationId xmlns:p14="http://schemas.microsoft.com/office/powerpoint/2010/main" val="12574785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Data Lake Storage Gen 2</a:t>
            </a:r>
          </a:p>
        </p:txBody>
      </p:sp>
      <p:sp>
        <p:nvSpPr>
          <p:cNvPr id="2" name="AutoShape 2" descr="Ingest data into Data Lake Storage Gen2">
            <a:extLst>
              <a:ext uri="{FF2B5EF4-FFF2-40B4-BE49-F238E27FC236}">
                <a16:creationId xmlns:a16="http://schemas.microsoft.com/office/drawing/2014/main" id="{EC326AD7-8B58-400A-9837-9A91A612F0A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ngest data into Data Lake Storage Gen2">
            <a:extLst>
              <a:ext uri="{FF2B5EF4-FFF2-40B4-BE49-F238E27FC236}">
                <a16:creationId xmlns:a16="http://schemas.microsoft.com/office/drawing/2014/main" id="{372D30E5-8879-430F-9D10-7B3976DDB42A}"/>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799DE19C-D03F-483B-90AE-4EB1929F0798}"/>
              </a:ext>
            </a:extLst>
          </p:cNvPr>
          <p:cNvPicPr>
            <a:picLocks noChangeAspect="1"/>
          </p:cNvPicPr>
          <p:nvPr/>
        </p:nvPicPr>
        <p:blipFill>
          <a:blip r:embed="rId2"/>
          <a:stretch>
            <a:fillRect/>
          </a:stretch>
        </p:blipFill>
        <p:spPr>
          <a:xfrm>
            <a:off x="1751977" y="764935"/>
            <a:ext cx="5944845" cy="3918429"/>
          </a:xfrm>
          <a:prstGeom prst="rect">
            <a:avLst/>
          </a:prstGeom>
        </p:spPr>
      </p:pic>
    </p:spTree>
    <p:extLst>
      <p:ext uri="{BB962C8B-B14F-4D97-AF65-F5344CB8AC3E}">
        <p14:creationId xmlns:p14="http://schemas.microsoft.com/office/powerpoint/2010/main" val="29923391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Access Tiers &amp; Lifecycle Management</a:t>
            </a:r>
          </a:p>
        </p:txBody>
      </p:sp>
      <p:pic>
        <p:nvPicPr>
          <p:cNvPr id="3074" name="Picture 2" descr="update Access Tier in Azure Storage Blob Level - Tier">
            <a:extLst>
              <a:ext uri="{FF2B5EF4-FFF2-40B4-BE49-F238E27FC236}">
                <a16:creationId xmlns:a16="http://schemas.microsoft.com/office/drawing/2014/main" id="{F65609D2-98EF-4A9A-A9D7-80FD61E9B7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4704" y="703098"/>
            <a:ext cx="4167246" cy="387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5853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p:txBody>
          <a:bodyPr/>
          <a:lstStyle/>
          <a:p>
            <a:r>
              <a:rPr lang="en-US" dirty="0"/>
              <a:t>Databricks CLI</a:t>
            </a:r>
          </a:p>
        </p:txBody>
      </p:sp>
      <p:sp>
        <p:nvSpPr>
          <p:cNvPr id="4" name="Content Placeholder 3">
            <a:extLst>
              <a:ext uri="{FF2B5EF4-FFF2-40B4-BE49-F238E27FC236}">
                <a16:creationId xmlns:a16="http://schemas.microsoft.com/office/drawing/2014/main" id="{879F8F80-D581-F68B-617C-332764D6D7FC}"/>
              </a:ext>
            </a:extLst>
          </p:cNvPr>
          <p:cNvSpPr>
            <a:spLocks noGrp="1"/>
          </p:cNvSpPr>
          <p:nvPr>
            <p:ph idx="1"/>
          </p:nvPr>
        </p:nvSpPr>
        <p:spPr>
          <a:xfrm>
            <a:off x="1541417" y="556576"/>
            <a:ext cx="7210696" cy="3547021"/>
          </a:xfrm>
        </p:spPr>
        <p:txBody>
          <a:bodyPr/>
          <a:lstStyle/>
          <a:p>
            <a:pPr marL="0" indent="0">
              <a:buNone/>
            </a:pPr>
            <a:r>
              <a:rPr lang="en-US" sz="1200" dirty="0">
                <a:latin typeface="Roboto Mono" pitchFamily="2" charset="0"/>
                <a:ea typeface="Roboto Mono" pitchFamily="2" charset="0"/>
              </a:rPr>
              <a:t># Install the CLI</a:t>
            </a:r>
          </a:p>
          <a:p>
            <a:pPr marL="0" indent="0">
              <a:buNone/>
            </a:pPr>
            <a:r>
              <a:rPr lang="en-US" sz="1200" dirty="0">
                <a:latin typeface="Roboto Mono" pitchFamily="2" charset="0"/>
                <a:ea typeface="Roboto Mono" pitchFamily="2" charset="0"/>
              </a:rPr>
              <a:t>pip install </a:t>
            </a:r>
            <a:r>
              <a:rPr lang="en-US" sz="1200" dirty="0" err="1">
                <a:latin typeface="Roboto Mono" pitchFamily="2" charset="0"/>
                <a:ea typeface="Roboto Mono" pitchFamily="2" charset="0"/>
              </a:rPr>
              <a:t>databricks</a:t>
            </a:r>
            <a:r>
              <a:rPr lang="en-US" sz="1200" dirty="0">
                <a:latin typeface="Roboto Mono" pitchFamily="2" charset="0"/>
                <a:ea typeface="Roboto Mono" pitchFamily="2" charset="0"/>
              </a:rPr>
              <a:t>-cli</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Authenticate to Databricks host</a:t>
            </a:r>
          </a:p>
          <a:p>
            <a:pPr marL="0" indent="0">
              <a:buNone/>
            </a:pPr>
            <a:r>
              <a:rPr lang="en-US" sz="1200" dirty="0" err="1">
                <a:latin typeface="Roboto Mono" pitchFamily="2" charset="0"/>
                <a:ea typeface="Roboto Mono" pitchFamily="2" charset="0"/>
              </a:rPr>
              <a:t>databricks</a:t>
            </a:r>
            <a:r>
              <a:rPr lang="en-US" sz="1200" dirty="0">
                <a:latin typeface="Roboto Mono" pitchFamily="2" charset="0"/>
                <a:ea typeface="Roboto Mono" pitchFamily="2" charset="0"/>
              </a:rPr>
              <a:t> configure --token</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List available clusters</a:t>
            </a:r>
          </a:p>
          <a:p>
            <a:pPr marL="0" indent="0">
              <a:buNone/>
            </a:pPr>
            <a:r>
              <a:rPr lang="en-US" sz="1200" dirty="0" err="1">
                <a:latin typeface="Roboto Mono" pitchFamily="2" charset="0"/>
                <a:ea typeface="Roboto Mono" pitchFamily="2" charset="0"/>
              </a:rPr>
              <a:t>databricks</a:t>
            </a:r>
            <a:r>
              <a:rPr lang="en-US" sz="1200" dirty="0">
                <a:latin typeface="Roboto Mono" pitchFamily="2" charset="0"/>
                <a:ea typeface="Roboto Mono" pitchFamily="2" charset="0"/>
              </a:rPr>
              <a:t> clusters list</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Create a new cluster</a:t>
            </a:r>
          </a:p>
          <a:p>
            <a:pPr marL="0" indent="0">
              <a:buNone/>
            </a:pPr>
            <a:r>
              <a:rPr lang="en-US" sz="1200" dirty="0" err="1">
                <a:latin typeface="Roboto Mono" pitchFamily="2" charset="0"/>
                <a:ea typeface="Roboto Mono" pitchFamily="2" charset="0"/>
              </a:rPr>
              <a:t>databricks</a:t>
            </a:r>
            <a:r>
              <a:rPr lang="en-US" sz="1200" dirty="0">
                <a:latin typeface="Roboto Mono" pitchFamily="2" charset="0"/>
                <a:ea typeface="Roboto Mono" pitchFamily="2" charset="0"/>
              </a:rPr>
              <a:t> clusters create --</a:t>
            </a:r>
            <a:r>
              <a:rPr lang="en-US" sz="1200" dirty="0" err="1">
                <a:latin typeface="Roboto Mono" pitchFamily="2" charset="0"/>
                <a:ea typeface="Roboto Mono" pitchFamily="2" charset="0"/>
              </a:rPr>
              <a:t>json</a:t>
            </a:r>
            <a:r>
              <a:rPr lang="en-US" sz="1200" dirty="0">
                <a:latin typeface="Roboto Mono" pitchFamily="2" charset="0"/>
                <a:ea typeface="Roboto Mono" pitchFamily="2" charset="0"/>
              </a:rPr>
              <a:t>-file=create-</a:t>
            </a:r>
            <a:r>
              <a:rPr lang="en-US" sz="1200" dirty="0" err="1">
                <a:latin typeface="Roboto Mono" pitchFamily="2" charset="0"/>
                <a:ea typeface="Roboto Mono" pitchFamily="2" charset="0"/>
              </a:rPr>
              <a:t>cluster.json</a:t>
            </a:r>
            <a:endParaRPr lang="en-US" sz="1200" dirty="0">
              <a:latin typeface="Roboto Mono" pitchFamily="2" charset="0"/>
              <a:ea typeface="Roboto Mono" pitchFamily="2" charset="0"/>
            </a:endParaRP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List available jobs</a:t>
            </a:r>
          </a:p>
          <a:p>
            <a:pPr marL="0" indent="0">
              <a:buNone/>
            </a:pPr>
            <a:r>
              <a:rPr lang="en-US" sz="1200" dirty="0" err="1">
                <a:latin typeface="Roboto Mono" pitchFamily="2" charset="0"/>
                <a:ea typeface="Roboto Mono" pitchFamily="2" charset="0"/>
              </a:rPr>
              <a:t>databricks</a:t>
            </a:r>
            <a:r>
              <a:rPr lang="en-US" sz="1200" dirty="0">
                <a:latin typeface="Roboto Mono" pitchFamily="2" charset="0"/>
                <a:ea typeface="Roboto Mono" pitchFamily="2" charset="0"/>
              </a:rPr>
              <a:t> jobs list</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Run a job</a:t>
            </a:r>
          </a:p>
          <a:p>
            <a:pPr marL="0" indent="0">
              <a:buNone/>
            </a:pPr>
            <a:r>
              <a:rPr lang="en-US" sz="1200" dirty="0" err="1">
                <a:latin typeface="Roboto Mono" pitchFamily="2" charset="0"/>
                <a:ea typeface="Roboto Mono" pitchFamily="2" charset="0"/>
              </a:rPr>
              <a:t>databricks</a:t>
            </a:r>
            <a:r>
              <a:rPr lang="en-US" sz="1200" dirty="0">
                <a:latin typeface="Roboto Mono" pitchFamily="2" charset="0"/>
                <a:ea typeface="Roboto Mono" pitchFamily="2" charset="0"/>
              </a:rPr>
              <a:t> jobs run-now --job-id &lt;job-id&gt;</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Upload a file to DBFS (Databricks File System)</a:t>
            </a:r>
          </a:p>
          <a:p>
            <a:pPr marL="0" indent="0">
              <a:buNone/>
            </a:pPr>
            <a:r>
              <a:rPr lang="en-US" sz="1200" dirty="0" err="1">
                <a:latin typeface="Roboto Mono" pitchFamily="2" charset="0"/>
                <a:ea typeface="Roboto Mono" pitchFamily="2" charset="0"/>
              </a:rPr>
              <a:t>databricks</a:t>
            </a:r>
            <a:r>
              <a:rPr lang="en-US" sz="1200" dirty="0">
                <a:latin typeface="Roboto Mono" pitchFamily="2" charset="0"/>
                <a:ea typeface="Roboto Mono" pitchFamily="2" charset="0"/>
              </a:rPr>
              <a:t> fs cp local-file-path </a:t>
            </a:r>
            <a:r>
              <a:rPr lang="en-US" sz="1200" dirty="0" err="1">
                <a:latin typeface="Roboto Mono" pitchFamily="2" charset="0"/>
                <a:ea typeface="Roboto Mono" pitchFamily="2" charset="0"/>
              </a:rPr>
              <a:t>dbfs</a:t>
            </a:r>
            <a:r>
              <a:rPr lang="en-US" sz="1200" dirty="0">
                <a:latin typeface="Roboto Mono" pitchFamily="2" charset="0"/>
                <a:ea typeface="Roboto Mono" pitchFamily="2" charset="0"/>
              </a:rPr>
              <a:t>:/destination-path</a:t>
            </a:r>
          </a:p>
          <a:p>
            <a:pPr marL="0" indent="0">
              <a:buNone/>
            </a:pPr>
            <a:endParaRPr lang="en-US" sz="1200" dirty="0">
              <a:latin typeface="Roboto Mono" pitchFamily="2" charset="0"/>
              <a:ea typeface="Roboto Mono" pitchFamily="2" charset="0"/>
            </a:endParaRPr>
          </a:p>
        </p:txBody>
      </p:sp>
    </p:spTree>
    <p:extLst>
      <p:ext uri="{BB962C8B-B14F-4D97-AF65-F5344CB8AC3E}">
        <p14:creationId xmlns:p14="http://schemas.microsoft.com/office/powerpoint/2010/main" val="16522467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p:txBody>
          <a:bodyPr/>
          <a:lstStyle/>
          <a:p>
            <a:r>
              <a:rPr lang="en-US" dirty="0" err="1"/>
              <a:t>Dbutils</a:t>
            </a:r>
            <a:r>
              <a:rPr lang="en-US" dirty="0"/>
              <a:t> Python Package</a:t>
            </a:r>
          </a:p>
        </p:txBody>
      </p:sp>
      <p:sp>
        <p:nvSpPr>
          <p:cNvPr id="4" name="Content Placeholder 3">
            <a:extLst>
              <a:ext uri="{FF2B5EF4-FFF2-40B4-BE49-F238E27FC236}">
                <a16:creationId xmlns:a16="http://schemas.microsoft.com/office/drawing/2014/main" id="{879F8F80-D581-F68B-617C-332764D6D7FC}"/>
              </a:ext>
            </a:extLst>
          </p:cNvPr>
          <p:cNvSpPr>
            <a:spLocks noGrp="1"/>
          </p:cNvSpPr>
          <p:nvPr>
            <p:ph idx="1"/>
          </p:nvPr>
        </p:nvSpPr>
        <p:spPr>
          <a:xfrm>
            <a:off x="1416106" y="481722"/>
            <a:ext cx="8646917" cy="3547021"/>
          </a:xfrm>
        </p:spPr>
        <p:txBody>
          <a:bodyPr/>
          <a:lstStyle/>
          <a:p>
            <a:pPr marL="0" indent="0">
              <a:buNone/>
            </a:pPr>
            <a:r>
              <a:rPr lang="en-US" sz="1200" dirty="0">
                <a:latin typeface="Roboto Mono" pitchFamily="2" charset="0"/>
                <a:ea typeface="Roboto Mono" pitchFamily="2" charset="0"/>
              </a:rPr>
              <a:t># Import </a:t>
            </a:r>
            <a:r>
              <a:rPr lang="en-US" sz="1200" dirty="0" err="1">
                <a:latin typeface="Roboto Mono" pitchFamily="2" charset="0"/>
                <a:ea typeface="Roboto Mono" pitchFamily="2" charset="0"/>
              </a:rPr>
              <a:t>dbutils</a:t>
            </a:r>
            <a:r>
              <a:rPr lang="en-US" sz="1200" dirty="0">
                <a:latin typeface="Roboto Mono" pitchFamily="2" charset="0"/>
                <a:ea typeface="Roboto Mono" pitchFamily="2" charset="0"/>
              </a:rPr>
              <a:t> (Databricks utility module)</a:t>
            </a:r>
          </a:p>
          <a:p>
            <a:pPr marL="0" indent="0">
              <a:buNone/>
            </a:pPr>
            <a:r>
              <a:rPr lang="en-US" sz="1200" dirty="0">
                <a:latin typeface="Roboto Mono" pitchFamily="2" charset="0"/>
                <a:ea typeface="Roboto Mono" pitchFamily="2" charset="0"/>
              </a:rPr>
              <a:t>from </a:t>
            </a:r>
            <a:r>
              <a:rPr lang="en-US" sz="1200" dirty="0" err="1">
                <a:latin typeface="Roboto Mono" pitchFamily="2" charset="0"/>
                <a:ea typeface="Roboto Mono" pitchFamily="2" charset="0"/>
              </a:rPr>
              <a:t>pyspark.dbutils</a:t>
            </a:r>
            <a:r>
              <a:rPr lang="en-US" sz="1200" dirty="0">
                <a:latin typeface="Roboto Mono" pitchFamily="2" charset="0"/>
                <a:ea typeface="Roboto Mono" pitchFamily="2" charset="0"/>
              </a:rPr>
              <a:t> import </a:t>
            </a:r>
            <a:r>
              <a:rPr lang="en-US" sz="1200" dirty="0" err="1">
                <a:latin typeface="Roboto Mono" pitchFamily="2" charset="0"/>
                <a:ea typeface="Roboto Mono" pitchFamily="2" charset="0"/>
              </a:rPr>
              <a:t>DBUtils</a:t>
            </a:r>
            <a:endParaRPr lang="en-US" sz="1200" dirty="0">
              <a:latin typeface="Roboto Mono" pitchFamily="2" charset="0"/>
              <a:ea typeface="Roboto Mono" pitchFamily="2" charset="0"/>
            </a:endParaRP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Create a text widget</a:t>
            </a:r>
          </a:p>
          <a:p>
            <a:pPr marL="0" indent="0">
              <a:buNone/>
            </a:pPr>
            <a:r>
              <a:rPr lang="en-US" sz="1200" dirty="0" err="1">
                <a:latin typeface="Roboto Mono" pitchFamily="2" charset="0"/>
                <a:ea typeface="Roboto Mono" pitchFamily="2" charset="0"/>
              </a:rPr>
              <a:t>dbutils.widgets.text</a:t>
            </a:r>
            <a:r>
              <a:rPr lang="en-US" sz="1200" dirty="0">
                <a:latin typeface="Roboto Mono" pitchFamily="2" charset="0"/>
                <a:ea typeface="Roboto Mono" pitchFamily="2" charset="0"/>
              </a:rPr>
              <a:t>("input", "default", "Enter a value")</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Get the value of the widget</a:t>
            </a:r>
          </a:p>
          <a:p>
            <a:pPr marL="0" indent="0">
              <a:buNone/>
            </a:pPr>
            <a:r>
              <a:rPr lang="en-US" sz="1200" dirty="0" err="1">
                <a:latin typeface="Roboto Mono" pitchFamily="2" charset="0"/>
                <a:ea typeface="Roboto Mono" pitchFamily="2" charset="0"/>
              </a:rPr>
              <a:t>input_value</a:t>
            </a:r>
            <a:r>
              <a:rPr lang="en-US" sz="1200" dirty="0">
                <a:latin typeface="Roboto Mono" pitchFamily="2" charset="0"/>
                <a:ea typeface="Roboto Mono" pitchFamily="2" charset="0"/>
              </a:rPr>
              <a:t> = </a:t>
            </a:r>
            <a:r>
              <a:rPr lang="en-US" sz="1200" dirty="0" err="1">
                <a:latin typeface="Roboto Mono" pitchFamily="2" charset="0"/>
                <a:ea typeface="Roboto Mono" pitchFamily="2" charset="0"/>
              </a:rPr>
              <a:t>dbutils.widgets.get</a:t>
            </a:r>
            <a:r>
              <a:rPr lang="en-US" sz="1200" dirty="0">
                <a:latin typeface="Roboto Mono" pitchFamily="2" charset="0"/>
                <a:ea typeface="Roboto Mono" pitchFamily="2" charset="0"/>
              </a:rPr>
              <a:t>("input")</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List files in a directory</a:t>
            </a:r>
          </a:p>
          <a:p>
            <a:pPr marL="0" indent="0">
              <a:buNone/>
            </a:pPr>
            <a:r>
              <a:rPr lang="en-US" sz="1200" dirty="0">
                <a:latin typeface="Roboto Mono" pitchFamily="2" charset="0"/>
                <a:ea typeface="Roboto Mono" pitchFamily="2" charset="0"/>
              </a:rPr>
              <a:t>files = </a:t>
            </a:r>
            <a:r>
              <a:rPr lang="en-US" sz="1200" dirty="0" err="1">
                <a:latin typeface="Roboto Mono" pitchFamily="2" charset="0"/>
                <a:ea typeface="Roboto Mono" pitchFamily="2" charset="0"/>
              </a:rPr>
              <a:t>dbutils.fs.ls</a:t>
            </a:r>
            <a:r>
              <a:rPr lang="en-US" sz="1200" dirty="0">
                <a:latin typeface="Roboto Mono" pitchFamily="2" charset="0"/>
                <a:ea typeface="Roboto Mono" pitchFamily="2" charset="0"/>
              </a:rPr>
              <a:t>("/</a:t>
            </a:r>
            <a:r>
              <a:rPr lang="en-US" sz="1200" dirty="0" err="1">
                <a:latin typeface="Roboto Mono" pitchFamily="2" charset="0"/>
                <a:ea typeface="Roboto Mono" pitchFamily="2" charset="0"/>
              </a:rPr>
              <a:t>databricks</a:t>
            </a:r>
            <a:r>
              <a:rPr lang="en-US" sz="1200" dirty="0">
                <a:latin typeface="Roboto Mono" pitchFamily="2" charset="0"/>
                <a:ea typeface="Roboto Mono" pitchFamily="2" charset="0"/>
              </a:rPr>
              <a:t>-datasets")</a:t>
            </a:r>
          </a:p>
          <a:p>
            <a:pPr marL="0" indent="0">
              <a:buNone/>
            </a:pPr>
            <a:r>
              <a:rPr lang="en-US" sz="1200" dirty="0">
                <a:latin typeface="Roboto Mono" pitchFamily="2" charset="0"/>
                <a:ea typeface="Roboto Mono" pitchFamily="2" charset="0"/>
              </a:rPr>
              <a:t>display(files)</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Run another notebook and capture the result</a:t>
            </a:r>
          </a:p>
          <a:p>
            <a:pPr marL="0" indent="0">
              <a:buNone/>
            </a:pPr>
            <a:r>
              <a:rPr lang="en-US" sz="1200" dirty="0">
                <a:latin typeface="Roboto Mono" pitchFamily="2" charset="0"/>
                <a:ea typeface="Roboto Mono" pitchFamily="2" charset="0"/>
              </a:rPr>
              <a:t>result = </a:t>
            </a:r>
            <a:r>
              <a:rPr lang="en-US" sz="1200" dirty="0" err="1">
                <a:latin typeface="Roboto Mono" pitchFamily="2" charset="0"/>
                <a:ea typeface="Roboto Mono" pitchFamily="2" charset="0"/>
              </a:rPr>
              <a:t>dbutils.notebook.run</a:t>
            </a:r>
            <a:r>
              <a:rPr lang="en-US" sz="1200" dirty="0">
                <a:latin typeface="Roboto Mono" pitchFamily="2" charset="0"/>
                <a:ea typeface="Roboto Mono" pitchFamily="2" charset="0"/>
              </a:rPr>
              <a:t>("/path/to/notebook", 60, {"param1": </a:t>
            </a:r>
            <a:r>
              <a:rPr lang="en-US" sz="1200" dirty="0" err="1">
                <a:latin typeface="Roboto Mono" pitchFamily="2" charset="0"/>
                <a:ea typeface="Roboto Mono" pitchFamily="2" charset="0"/>
              </a:rPr>
              <a:t>input_value</a:t>
            </a:r>
            <a:r>
              <a:rPr lang="en-US" sz="1200" dirty="0">
                <a:latin typeface="Roboto Mono" pitchFamily="2" charset="0"/>
                <a:ea typeface="Roboto Mono" pitchFamily="2" charset="0"/>
              </a:rPr>
              <a:t>})</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Print the result of the notebook run</a:t>
            </a:r>
          </a:p>
          <a:p>
            <a:pPr marL="0" indent="0">
              <a:buNone/>
            </a:pPr>
            <a:r>
              <a:rPr lang="en-US" sz="1200" dirty="0">
                <a:latin typeface="Roboto Mono" pitchFamily="2" charset="0"/>
                <a:ea typeface="Roboto Mono" pitchFamily="2" charset="0"/>
              </a:rPr>
              <a:t>print(result)</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Clean up by removing the widget</a:t>
            </a:r>
          </a:p>
          <a:p>
            <a:pPr marL="0" indent="0">
              <a:buNone/>
            </a:pPr>
            <a:r>
              <a:rPr lang="en-US" sz="1200" dirty="0" err="1">
                <a:latin typeface="Roboto Mono" pitchFamily="2" charset="0"/>
                <a:ea typeface="Roboto Mono" pitchFamily="2" charset="0"/>
              </a:rPr>
              <a:t>dbutils.widgets.removeAll</a:t>
            </a:r>
            <a:r>
              <a:rPr lang="en-US" sz="1200" dirty="0">
                <a:latin typeface="Roboto Mono" pitchFamily="2" charset="0"/>
                <a:ea typeface="Roboto Mono" pitchFamily="2" charset="0"/>
              </a:rPr>
              <a:t>()</a:t>
            </a:r>
          </a:p>
        </p:txBody>
      </p:sp>
    </p:spTree>
    <p:extLst>
      <p:ext uri="{BB962C8B-B14F-4D97-AF65-F5344CB8AC3E}">
        <p14:creationId xmlns:p14="http://schemas.microsoft.com/office/powerpoint/2010/main" val="38363116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p:txBody>
          <a:bodyPr/>
          <a:lstStyle/>
          <a:p>
            <a:r>
              <a:rPr lang="en-US" dirty="0"/>
              <a:t>Spark SQL within </a:t>
            </a:r>
            <a:r>
              <a:rPr lang="en-US" dirty="0" err="1"/>
              <a:t>PySpark</a:t>
            </a:r>
            <a:endParaRPr lang="en-US" dirty="0"/>
          </a:p>
        </p:txBody>
      </p:sp>
      <p:sp>
        <p:nvSpPr>
          <p:cNvPr id="4" name="Content Placeholder 3">
            <a:extLst>
              <a:ext uri="{FF2B5EF4-FFF2-40B4-BE49-F238E27FC236}">
                <a16:creationId xmlns:a16="http://schemas.microsoft.com/office/drawing/2014/main" id="{879F8F80-D581-F68B-617C-332764D6D7FC}"/>
              </a:ext>
            </a:extLst>
          </p:cNvPr>
          <p:cNvSpPr>
            <a:spLocks noGrp="1"/>
          </p:cNvSpPr>
          <p:nvPr>
            <p:ph idx="1"/>
          </p:nvPr>
        </p:nvSpPr>
        <p:spPr>
          <a:xfrm>
            <a:off x="1541417" y="556576"/>
            <a:ext cx="7210696" cy="3547021"/>
          </a:xfrm>
        </p:spPr>
        <p:txBody>
          <a:bodyPr/>
          <a:lstStyle/>
          <a:p>
            <a:pPr marL="0" indent="0">
              <a:buNone/>
            </a:pPr>
            <a:r>
              <a:rPr lang="en-US" sz="1200" dirty="0">
                <a:latin typeface="Roboto Mono" pitchFamily="2" charset="0"/>
                <a:ea typeface="Roboto Mono" pitchFamily="2" charset="0"/>
              </a:rPr>
              <a:t># Apache Spark SQL module</a:t>
            </a:r>
          </a:p>
          <a:p>
            <a:pPr marL="0" indent="0">
              <a:buNone/>
            </a:pPr>
            <a:r>
              <a:rPr lang="en-US" sz="1200" dirty="0">
                <a:latin typeface="Roboto Mono" pitchFamily="2" charset="0"/>
                <a:ea typeface="Roboto Mono" pitchFamily="2" charset="0"/>
              </a:rPr>
              <a:t># Import necessary libraries</a:t>
            </a:r>
          </a:p>
          <a:p>
            <a:pPr marL="0" indent="0">
              <a:buNone/>
            </a:pPr>
            <a:r>
              <a:rPr lang="en-US" sz="1200" dirty="0">
                <a:latin typeface="Roboto Mono" pitchFamily="2" charset="0"/>
                <a:ea typeface="Roboto Mono" pitchFamily="2" charset="0"/>
              </a:rPr>
              <a:t>from </a:t>
            </a:r>
            <a:r>
              <a:rPr lang="en-US" sz="1200" dirty="0" err="1">
                <a:latin typeface="Roboto Mono" pitchFamily="2" charset="0"/>
                <a:ea typeface="Roboto Mono" pitchFamily="2" charset="0"/>
              </a:rPr>
              <a:t>pyspark.sql</a:t>
            </a:r>
            <a:r>
              <a:rPr lang="en-US" sz="1200" dirty="0">
                <a:latin typeface="Roboto Mono" pitchFamily="2" charset="0"/>
                <a:ea typeface="Roboto Mono" pitchFamily="2" charset="0"/>
              </a:rPr>
              <a:t> import </a:t>
            </a:r>
            <a:r>
              <a:rPr lang="en-US" sz="1200" dirty="0" err="1">
                <a:latin typeface="Roboto Mono" pitchFamily="2" charset="0"/>
                <a:ea typeface="Roboto Mono" pitchFamily="2" charset="0"/>
              </a:rPr>
              <a:t>SparkSession</a:t>
            </a: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from </a:t>
            </a:r>
            <a:r>
              <a:rPr lang="en-US" sz="1200" dirty="0" err="1">
                <a:latin typeface="Roboto Mono" pitchFamily="2" charset="0"/>
                <a:ea typeface="Roboto Mono" pitchFamily="2" charset="0"/>
              </a:rPr>
              <a:t>pyspark.sql</a:t>
            </a:r>
            <a:r>
              <a:rPr lang="en-US" sz="1200" dirty="0">
                <a:latin typeface="Roboto Mono" pitchFamily="2" charset="0"/>
                <a:ea typeface="Roboto Mono" pitchFamily="2" charset="0"/>
              </a:rPr>
              <a:t> import Row</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Initialize Spark session</a:t>
            </a:r>
          </a:p>
          <a:p>
            <a:pPr marL="0" indent="0">
              <a:buNone/>
            </a:pPr>
            <a:r>
              <a:rPr lang="en-US" sz="1200" dirty="0">
                <a:latin typeface="Roboto Mono" pitchFamily="2" charset="0"/>
                <a:ea typeface="Roboto Mono" pitchFamily="2" charset="0"/>
              </a:rPr>
              <a:t>spark = </a:t>
            </a:r>
            <a:r>
              <a:rPr lang="en-US" sz="1200" dirty="0" err="1">
                <a:latin typeface="Roboto Mono" pitchFamily="2" charset="0"/>
                <a:ea typeface="Roboto Mono" pitchFamily="2" charset="0"/>
              </a:rPr>
              <a:t>SparkSession.builder.appName</a:t>
            </a:r>
            <a:r>
              <a:rPr lang="en-US" sz="1200" dirty="0">
                <a:latin typeface="Roboto Mono" pitchFamily="2" charset="0"/>
                <a:ea typeface="Roboto Mono" pitchFamily="2" charset="0"/>
              </a:rPr>
              <a:t>("Spark SQL Example").</a:t>
            </a:r>
            <a:r>
              <a:rPr lang="en-US" sz="1200" dirty="0" err="1">
                <a:latin typeface="Roboto Mono" pitchFamily="2" charset="0"/>
                <a:ea typeface="Roboto Mono" pitchFamily="2" charset="0"/>
              </a:rPr>
              <a:t>getOrCreate</a:t>
            </a:r>
            <a:r>
              <a:rPr lang="en-US" sz="1200" dirty="0">
                <a:latin typeface="Roboto Mono" pitchFamily="2" charset="0"/>
                <a:ea typeface="Roboto Mono" pitchFamily="2" charset="0"/>
              </a:rPr>
              <a:t>()</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Create a </a:t>
            </a:r>
            <a:r>
              <a:rPr lang="en-US" sz="1200" dirty="0" err="1">
                <a:latin typeface="Roboto Mono" pitchFamily="2" charset="0"/>
                <a:ea typeface="Roboto Mono" pitchFamily="2" charset="0"/>
              </a:rPr>
              <a:t>DataFrame</a:t>
            </a: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data = [Row(name="Alice", age=30), Row(name="Bob", age=25), Row(name="Cathy", age=27)]</a:t>
            </a:r>
          </a:p>
          <a:p>
            <a:pPr marL="0" indent="0">
              <a:buNone/>
            </a:pPr>
            <a:r>
              <a:rPr lang="en-US" sz="1200" dirty="0" err="1">
                <a:latin typeface="Roboto Mono" pitchFamily="2" charset="0"/>
                <a:ea typeface="Roboto Mono" pitchFamily="2" charset="0"/>
              </a:rPr>
              <a:t>df</a:t>
            </a:r>
            <a:r>
              <a:rPr lang="en-US" sz="1200" dirty="0">
                <a:latin typeface="Roboto Mono" pitchFamily="2" charset="0"/>
                <a:ea typeface="Roboto Mono" pitchFamily="2" charset="0"/>
              </a:rPr>
              <a:t> = </a:t>
            </a:r>
            <a:r>
              <a:rPr lang="en-US" sz="1200" dirty="0" err="1">
                <a:latin typeface="Roboto Mono" pitchFamily="2" charset="0"/>
                <a:ea typeface="Roboto Mono" pitchFamily="2" charset="0"/>
              </a:rPr>
              <a:t>spark.createDataFrame</a:t>
            </a:r>
            <a:r>
              <a:rPr lang="en-US" sz="1200" dirty="0">
                <a:latin typeface="Roboto Mono" pitchFamily="2" charset="0"/>
                <a:ea typeface="Roboto Mono" pitchFamily="2" charset="0"/>
              </a:rPr>
              <a:t>(data)</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Register the </a:t>
            </a:r>
            <a:r>
              <a:rPr lang="en-US" sz="1200" dirty="0" err="1">
                <a:latin typeface="Roboto Mono" pitchFamily="2" charset="0"/>
                <a:ea typeface="Roboto Mono" pitchFamily="2" charset="0"/>
              </a:rPr>
              <a:t>DataFrame</a:t>
            </a:r>
            <a:r>
              <a:rPr lang="en-US" sz="1200" dirty="0">
                <a:latin typeface="Roboto Mono" pitchFamily="2" charset="0"/>
                <a:ea typeface="Roboto Mono" pitchFamily="2" charset="0"/>
              </a:rPr>
              <a:t> as a temporary table</a:t>
            </a:r>
          </a:p>
          <a:p>
            <a:pPr marL="0" indent="0">
              <a:buNone/>
            </a:pPr>
            <a:r>
              <a:rPr lang="en-US" sz="1200" dirty="0" err="1">
                <a:latin typeface="Roboto Mono" pitchFamily="2" charset="0"/>
                <a:ea typeface="Roboto Mono" pitchFamily="2" charset="0"/>
              </a:rPr>
              <a:t>df.createOrReplaceTempView</a:t>
            </a:r>
            <a:r>
              <a:rPr lang="en-US" sz="1200" dirty="0">
                <a:latin typeface="Roboto Mono" pitchFamily="2" charset="0"/>
                <a:ea typeface="Roboto Mono" pitchFamily="2" charset="0"/>
              </a:rPr>
              <a:t>("people")</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Run a Spark SQL query</a:t>
            </a:r>
          </a:p>
          <a:p>
            <a:pPr marL="0" indent="0">
              <a:buNone/>
            </a:pPr>
            <a:r>
              <a:rPr lang="en-US" sz="1200" dirty="0">
                <a:latin typeface="Roboto Mono" pitchFamily="2" charset="0"/>
                <a:ea typeface="Roboto Mono" pitchFamily="2" charset="0"/>
              </a:rPr>
              <a:t>result = </a:t>
            </a:r>
            <a:r>
              <a:rPr lang="en-US" sz="1200" dirty="0" err="1">
                <a:latin typeface="Roboto Mono" pitchFamily="2" charset="0"/>
                <a:ea typeface="Roboto Mono" pitchFamily="2" charset="0"/>
              </a:rPr>
              <a:t>spark.sql</a:t>
            </a:r>
            <a:r>
              <a:rPr lang="en-US" sz="1200" dirty="0">
                <a:latin typeface="Roboto Mono" pitchFamily="2" charset="0"/>
                <a:ea typeface="Roboto Mono" pitchFamily="2" charset="0"/>
              </a:rPr>
              <a:t>("SELECT name, age FROM people WHERE age &gt; 26")</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Show the result</a:t>
            </a:r>
          </a:p>
          <a:p>
            <a:pPr marL="0" indent="0">
              <a:buNone/>
            </a:pPr>
            <a:r>
              <a:rPr lang="en-US" sz="1200" dirty="0" err="1">
                <a:latin typeface="Roboto Mono" pitchFamily="2" charset="0"/>
                <a:ea typeface="Roboto Mono" pitchFamily="2" charset="0"/>
              </a:rPr>
              <a:t>result.show</a:t>
            </a:r>
            <a:r>
              <a:rPr lang="en-US" sz="1200" dirty="0">
                <a:latin typeface="Roboto Mono" pitchFamily="2" charset="0"/>
                <a:ea typeface="Roboto Mono" pitchFamily="2" charset="0"/>
              </a:rPr>
              <a:t>()</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Stop the Spark session</a:t>
            </a:r>
          </a:p>
          <a:p>
            <a:pPr marL="0" indent="0">
              <a:buNone/>
            </a:pPr>
            <a:r>
              <a:rPr lang="en-US" sz="1200" dirty="0" err="1">
                <a:latin typeface="Roboto Mono" pitchFamily="2" charset="0"/>
                <a:ea typeface="Roboto Mono" pitchFamily="2" charset="0"/>
              </a:rPr>
              <a:t>spark.stop</a:t>
            </a:r>
            <a:r>
              <a:rPr lang="en-US" sz="1200" dirty="0">
                <a:latin typeface="Roboto Mono" pitchFamily="2" charset="0"/>
                <a:ea typeface="Roboto Mono" pitchFamily="2" charset="0"/>
              </a:rPr>
              <a:t>()</a:t>
            </a:r>
          </a:p>
          <a:p>
            <a:pPr marL="0" indent="0">
              <a:buNone/>
            </a:pPr>
            <a:endParaRPr lang="en-US" sz="1200" dirty="0">
              <a:latin typeface="Roboto Mono" pitchFamily="2" charset="0"/>
              <a:ea typeface="Roboto Mono" pitchFamily="2" charset="0"/>
            </a:endParaRPr>
          </a:p>
        </p:txBody>
      </p:sp>
    </p:spTree>
    <p:extLst>
      <p:ext uri="{BB962C8B-B14F-4D97-AF65-F5344CB8AC3E}">
        <p14:creationId xmlns:p14="http://schemas.microsoft.com/office/powerpoint/2010/main" val="27468081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p:txBody>
          <a:bodyPr/>
          <a:lstStyle/>
          <a:p>
            <a:r>
              <a:rPr lang="en-US" dirty="0" err="1"/>
              <a:t>PySpark</a:t>
            </a:r>
            <a:endParaRPr lang="en-US" dirty="0"/>
          </a:p>
        </p:txBody>
      </p:sp>
      <p:sp>
        <p:nvSpPr>
          <p:cNvPr id="4" name="Content Placeholder 3">
            <a:extLst>
              <a:ext uri="{FF2B5EF4-FFF2-40B4-BE49-F238E27FC236}">
                <a16:creationId xmlns:a16="http://schemas.microsoft.com/office/drawing/2014/main" id="{879F8F80-D581-F68B-617C-332764D6D7FC}"/>
              </a:ext>
            </a:extLst>
          </p:cNvPr>
          <p:cNvSpPr>
            <a:spLocks noGrp="1"/>
          </p:cNvSpPr>
          <p:nvPr>
            <p:ph idx="1"/>
          </p:nvPr>
        </p:nvSpPr>
        <p:spPr>
          <a:xfrm>
            <a:off x="1549509" y="798239"/>
            <a:ext cx="7210696" cy="3547021"/>
          </a:xfrm>
        </p:spPr>
        <p:txBody>
          <a:bodyPr/>
          <a:lstStyle/>
          <a:p>
            <a:pPr marL="0" indent="0">
              <a:buNone/>
            </a:pPr>
            <a:r>
              <a:rPr lang="en-US" sz="1200" dirty="0">
                <a:latin typeface="Roboto Mono" pitchFamily="2" charset="0"/>
                <a:ea typeface="Roboto Mono" pitchFamily="2" charset="0"/>
              </a:rPr>
              <a:t># </a:t>
            </a:r>
            <a:r>
              <a:rPr lang="en-US" sz="1200" dirty="0" err="1">
                <a:latin typeface="Roboto Mono" pitchFamily="2" charset="0"/>
                <a:ea typeface="Roboto Mono" pitchFamily="2" charset="0"/>
              </a:rPr>
              <a:t>PySpark</a:t>
            </a:r>
            <a:r>
              <a:rPr lang="en-US" sz="1200" dirty="0">
                <a:latin typeface="Roboto Mono" pitchFamily="2" charset="0"/>
                <a:ea typeface="Roboto Mono" pitchFamily="2" charset="0"/>
              </a:rPr>
              <a:t> is the Python API for Apache Spark</a:t>
            </a:r>
          </a:p>
          <a:p>
            <a:pPr marL="0" indent="0">
              <a:buNone/>
            </a:pPr>
            <a:r>
              <a:rPr lang="en-US" sz="1200" dirty="0">
                <a:latin typeface="Roboto Mono" pitchFamily="2" charset="0"/>
                <a:ea typeface="Roboto Mono" pitchFamily="2" charset="0"/>
              </a:rPr>
              <a:t># Write Spark apps in Python</a:t>
            </a:r>
          </a:p>
          <a:p>
            <a:pPr marL="0" indent="0">
              <a:buNone/>
            </a:pPr>
            <a:r>
              <a:rPr lang="en-US" sz="1200" dirty="0">
                <a:latin typeface="Roboto Mono" pitchFamily="2" charset="0"/>
                <a:ea typeface="Roboto Mono" pitchFamily="2" charset="0"/>
              </a:rPr>
              <a:t>from </a:t>
            </a:r>
            <a:r>
              <a:rPr lang="en-US" sz="1200" dirty="0" err="1">
                <a:latin typeface="Roboto Mono" pitchFamily="2" charset="0"/>
                <a:ea typeface="Roboto Mono" pitchFamily="2" charset="0"/>
              </a:rPr>
              <a:t>pyspark.sql</a:t>
            </a:r>
            <a:r>
              <a:rPr lang="en-US" sz="1200" dirty="0">
                <a:latin typeface="Roboto Mono" pitchFamily="2" charset="0"/>
                <a:ea typeface="Roboto Mono" pitchFamily="2" charset="0"/>
              </a:rPr>
              <a:t> import </a:t>
            </a:r>
            <a:r>
              <a:rPr lang="en-US" sz="1200" dirty="0" err="1">
                <a:latin typeface="Roboto Mono" pitchFamily="2" charset="0"/>
                <a:ea typeface="Roboto Mono" pitchFamily="2" charset="0"/>
              </a:rPr>
              <a:t>SparkSession</a:t>
            </a:r>
            <a:endParaRPr lang="en-US" sz="1200" dirty="0">
              <a:latin typeface="Roboto Mono" pitchFamily="2" charset="0"/>
              <a:ea typeface="Roboto Mono" pitchFamily="2" charset="0"/>
            </a:endParaRP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Initialize Spark session</a:t>
            </a:r>
          </a:p>
          <a:p>
            <a:pPr marL="0" indent="0">
              <a:buNone/>
            </a:pPr>
            <a:r>
              <a:rPr lang="en-US" sz="1200" dirty="0">
                <a:latin typeface="Roboto Mono" pitchFamily="2" charset="0"/>
                <a:ea typeface="Roboto Mono" pitchFamily="2" charset="0"/>
              </a:rPr>
              <a:t>spark = </a:t>
            </a:r>
            <a:r>
              <a:rPr lang="en-US" sz="1200" dirty="0" err="1">
                <a:latin typeface="Roboto Mono" pitchFamily="2" charset="0"/>
                <a:ea typeface="Roboto Mono" pitchFamily="2" charset="0"/>
              </a:rPr>
              <a:t>SparkSession.builder.appName</a:t>
            </a:r>
            <a:r>
              <a:rPr lang="en-US" sz="1200" dirty="0">
                <a:latin typeface="Roboto Mono" pitchFamily="2" charset="0"/>
                <a:ea typeface="Roboto Mono" pitchFamily="2" charset="0"/>
              </a:rPr>
              <a:t>("</a:t>
            </a:r>
            <a:r>
              <a:rPr lang="en-US" sz="1200" dirty="0" err="1">
                <a:latin typeface="Roboto Mono" pitchFamily="2" charset="0"/>
                <a:ea typeface="Roboto Mono" pitchFamily="2" charset="0"/>
              </a:rPr>
              <a:t>PySpark</a:t>
            </a:r>
            <a:r>
              <a:rPr lang="en-US" sz="1200" dirty="0">
                <a:latin typeface="Roboto Mono" pitchFamily="2" charset="0"/>
                <a:ea typeface="Roboto Mono" pitchFamily="2" charset="0"/>
              </a:rPr>
              <a:t> Example").</a:t>
            </a:r>
            <a:r>
              <a:rPr lang="en-US" sz="1200" dirty="0" err="1">
                <a:latin typeface="Roboto Mono" pitchFamily="2" charset="0"/>
                <a:ea typeface="Roboto Mono" pitchFamily="2" charset="0"/>
              </a:rPr>
              <a:t>getOrCreate</a:t>
            </a:r>
            <a:r>
              <a:rPr lang="en-US" sz="1200" dirty="0">
                <a:latin typeface="Roboto Mono" pitchFamily="2" charset="0"/>
                <a:ea typeface="Roboto Mono" pitchFamily="2" charset="0"/>
              </a:rPr>
              <a:t>()</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Create a </a:t>
            </a:r>
            <a:r>
              <a:rPr lang="en-US" sz="1200" dirty="0" err="1">
                <a:latin typeface="Roboto Mono" pitchFamily="2" charset="0"/>
                <a:ea typeface="Roboto Mono" pitchFamily="2" charset="0"/>
              </a:rPr>
              <a:t>DataFrame</a:t>
            </a: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data = [("Alice", 30), ("Bob", 25), ("Cathy", 27)]</a:t>
            </a:r>
          </a:p>
          <a:p>
            <a:pPr marL="0" indent="0">
              <a:buNone/>
            </a:pPr>
            <a:r>
              <a:rPr lang="en-US" sz="1200" dirty="0">
                <a:latin typeface="Roboto Mono" pitchFamily="2" charset="0"/>
                <a:ea typeface="Roboto Mono" pitchFamily="2" charset="0"/>
              </a:rPr>
              <a:t>columns = ["name", "age"]</a:t>
            </a:r>
          </a:p>
          <a:p>
            <a:pPr marL="0" indent="0">
              <a:buNone/>
            </a:pPr>
            <a:r>
              <a:rPr lang="en-US" sz="1200" dirty="0" err="1">
                <a:latin typeface="Roboto Mono" pitchFamily="2" charset="0"/>
                <a:ea typeface="Roboto Mono" pitchFamily="2" charset="0"/>
              </a:rPr>
              <a:t>df</a:t>
            </a:r>
            <a:r>
              <a:rPr lang="en-US" sz="1200" dirty="0">
                <a:latin typeface="Roboto Mono" pitchFamily="2" charset="0"/>
                <a:ea typeface="Roboto Mono" pitchFamily="2" charset="0"/>
              </a:rPr>
              <a:t> = </a:t>
            </a:r>
            <a:r>
              <a:rPr lang="en-US" sz="1200" dirty="0" err="1">
                <a:latin typeface="Roboto Mono" pitchFamily="2" charset="0"/>
                <a:ea typeface="Roboto Mono" pitchFamily="2" charset="0"/>
              </a:rPr>
              <a:t>spark.createDataFrame</a:t>
            </a:r>
            <a:r>
              <a:rPr lang="en-US" sz="1200" dirty="0">
                <a:latin typeface="Roboto Mono" pitchFamily="2" charset="0"/>
                <a:ea typeface="Roboto Mono" pitchFamily="2" charset="0"/>
              </a:rPr>
              <a:t>(data, columns)</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Perform </a:t>
            </a:r>
            <a:r>
              <a:rPr lang="en-US" sz="1200" dirty="0" err="1">
                <a:latin typeface="Roboto Mono" pitchFamily="2" charset="0"/>
                <a:ea typeface="Roboto Mono" pitchFamily="2" charset="0"/>
              </a:rPr>
              <a:t>DataFrame</a:t>
            </a:r>
            <a:r>
              <a:rPr lang="en-US" sz="1200" dirty="0">
                <a:latin typeface="Roboto Mono" pitchFamily="2" charset="0"/>
                <a:ea typeface="Roboto Mono" pitchFamily="2" charset="0"/>
              </a:rPr>
              <a:t> operations</a:t>
            </a:r>
          </a:p>
          <a:p>
            <a:pPr marL="0" indent="0">
              <a:buNone/>
            </a:pPr>
            <a:r>
              <a:rPr lang="en-US" sz="1200" dirty="0" err="1">
                <a:latin typeface="Roboto Mono" pitchFamily="2" charset="0"/>
                <a:ea typeface="Roboto Mono" pitchFamily="2" charset="0"/>
              </a:rPr>
              <a:t>df_filtered</a:t>
            </a:r>
            <a:r>
              <a:rPr lang="en-US" sz="1200" dirty="0">
                <a:latin typeface="Roboto Mono" pitchFamily="2" charset="0"/>
                <a:ea typeface="Roboto Mono" pitchFamily="2" charset="0"/>
              </a:rPr>
              <a:t> = </a:t>
            </a:r>
            <a:r>
              <a:rPr lang="en-US" sz="1200" dirty="0" err="1">
                <a:latin typeface="Roboto Mono" pitchFamily="2" charset="0"/>
                <a:ea typeface="Roboto Mono" pitchFamily="2" charset="0"/>
              </a:rPr>
              <a:t>df.filter</a:t>
            </a:r>
            <a:r>
              <a:rPr lang="en-US" sz="1200" dirty="0">
                <a:latin typeface="Roboto Mono" pitchFamily="2" charset="0"/>
                <a:ea typeface="Roboto Mono" pitchFamily="2" charset="0"/>
              </a:rPr>
              <a:t>(</a:t>
            </a:r>
            <a:r>
              <a:rPr lang="en-US" sz="1200" dirty="0" err="1">
                <a:latin typeface="Roboto Mono" pitchFamily="2" charset="0"/>
                <a:ea typeface="Roboto Mono" pitchFamily="2" charset="0"/>
              </a:rPr>
              <a:t>df.age</a:t>
            </a:r>
            <a:r>
              <a:rPr lang="en-US" sz="1200" dirty="0">
                <a:latin typeface="Roboto Mono" pitchFamily="2" charset="0"/>
                <a:ea typeface="Roboto Mono" pitchFamily="2" charset="0"/>
              </a:rPr>
              <a:t> &gt; 26)</a:t>
            </a:r>
          </a:p>
          <a:p>
            <a:pPr marL="0" indent="0">
              <a:buNone/>
            </a:pPr>
            <a:r>
              <a:rPr lang="en-US" sz="1200" dirty="0" err="1">
                <a:latin typeface="Roboto Mono" pitchFamily="2" charset="0"/>
                <a:ea typeface="Roboto Mono" pitchFamily="2" charset="0"/>
              </a:rPr>
              <a:t>df_filtered.show</a:t>
            </a:r>
            <a:r>
              <a:rPr lang="en-US" sz="1200" dirty="0">
                <a:latin typeface="Roboto Mono" pitchFamily="2" charset="0"/>
                <a:ea typeface="Roboto Mono" pitchFamily="2" charset="0"/>
              </a:rPr>
              <a:t>()</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Stop the Spark session</a:t>
            </a:r>
          </a:p>
          <a:p>
            <a:pPr marL="0" indent="0">
              <a:buNone/>
            </a:pPr>
            <a:r>
              <a:rPr lang="en-US" sz="1200" dirty="0" err="1">
                <a:latin typeface="Roboto Mono" pitchFamily="2" charset="0"/>
                <a:ea typeface="Roboto Mono" pitchFamily="2" charset="0"/>
              </a:rPr>
              <a:t>spark.stop</a:t>
            </a:r>
            <a:r>
              <a:rPr lang="en-US" sz="1200" dirty="0">
                <a:latin typeface="Roboto Mono" pitchFamily="2" charset="0"/>
                <a:ea typeface="Roboto Mono" pitchFamily="2" charset="0"/>
              </a:rPr>
              <a:t>()</a:t>
            </a:r>
          </a:p>
          <a:p>
            <a:pPr marL="0" indent="0">
              <a:buNone/>
            </a:pPr>
            <a:endParaRPr lang="en-US" sz="1200" dirty="0">
              <a:latin typeface="Roboto Mono" pitchFamily="2" charset="0"/>
              <a:ea typeface="Roboto Mono" pitchFamily="2" charset="0"/>
            </a:endParaRPr>
          </a:p>
        </p:txBody>
      </p:sp>
    </p:spTree>
    <p:extLst>
      <p:ext uri="{BB962C8B-B14F-4D97-AF65-F5344CB8AC3E}">
        <p14:creationId xmlns:p14="http://schemas.microsoft.com/office/powerpoint/2010/main" val="33754008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p:txBody>
          <a:bodyPr/>
          <a:lstStyle/>
          <a:p>
            <a:r>
              <a:rPr lang="en-US" dirty="0"/>
              <a:t>Databricks Notebook Magic Commands</a:t>
            </a:r>
          </a:p>
        </p:txBody>
      </p:sp>
      <p:sp>
        <p:nvSpPr>
          <p:cNvPr id="4" name="Content Placeholder 3">
            <a:extLst>
              <a:ext uri="{FF2B5EF4-FFF2-40B4-BE49-F238E27FC236}">
                <a16:creationId xmlns:a16="http://schemas.microsoft.com/office/drawing/2014/main" id="{879F8F80-D581-F68B-617C-332764D6D7FC}"/>
              </a:ext>
            </a:extLst>
          </p:cNvPr>
          <p:cNvSpPr>
            <a:spLocks noGrp="1"/>
          </p:cNvSpPr>
          <p:nvPr>
            <p:ph idx="1"/>
          </p:nvPr>
        </p:nvSpPr>
        <p:spPr>
          <a:xfrm>
            <a:off x="1541417" y="556576"/>
            <a:ext cx="7210696" cy="3547021"/>
          </a:xfrm>
        </p:spPr>
        <p:txBody>
          <a:bodyPr/>
          <a:lstStyle/>
          <a:p>
            <a:pPr marL="0" indent="0">
              <a:buNone/>
            </a:pPr>
            <a:r>
              <a:rPr lang="en-US" sz="1200" dirty="0">
                <a:latin typeface="Roboto Mono" pitchFamily="2" charset="0"/>
                <a:ea typeface="Roboto Mono" pitchFamily="2" charset="0"/>
              </a:rPr>
              <a:t># MAGIC %python</a:t>
            </a:r>
          </a:p>
          <a:p>
            <a:pPr marL="0" indent="0">
              <a:buNone/>
            </a:pPr>
            <a:r>
              <a:rPr lang="en-US" sz="1200" dirty="0">
                <a:latin typeface="Roboto Mono" pitchFamily="2" charset="0"/>
                <a:ea typeface="Roboto Mono" pitchFamily="2" charset="0"/>
              </a:rPr>
              <a:t># Create a </a:t>
            </a:r>
            <a:r>
              <a:rPr lang="en-US" sz="1200" dirty="0" err="1">
                <a:latin typeface="Roboto Mono" pitchFamily="2" charset="0"/>
                <a:ea typeface="Roboto Mono" pitchFamily="2" charset="0"/>
              </a:rPr>
              <a:t>DataFrame</a:t>
            </a: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data = [("Alice", 30), ("Bob", 25), ("Cathy", 27)]</a:t>
            </a:r>
          </a:p>
          <a:p>
            <a:pPr marL="0" indent="0">
              <a:buNone/>
            </a:pPr>
            <a:r>
              <a:rPr lang="en-US" sz="1200" dirty="0">
                <a:latin typeface="Roboto Mono" pitchFamily="2" charset="0"/>
                <a:ea typeface="Roboto Mono" pitchFamily="2" charset="0"/>
              </a:rPr>
              <a:t>columns = ["name", "age"]</a:t>
            </a:r>
          </a:p>
          <a:p>
            <a:pPr marL="0" indent="0">
              <a:buNone/>
            </a:pPr>
            <a:r>
              <a:rPr lang="en-US" sz="1200" dirty="0" err="1">
                <a:latin typeface="Roboto Mono" pitchFamily="2" charset="0"/>
                <a:ea typeface="Roboto Mono" pitchFamily="2" charset="0"/>
              </a:rPr>
              <a:t>df</a:t>
            </a:r>
            <a:r>
              <a:rPr lang="en-US" sz="1200" dirty="0">
                <a:latin typeface="Roboto Mono" pitchFamily="2" charset="0"/>
                <a:ea typeface="Roboto Mono" pitchFamily="2" charset="0"/>
              </a:rPr>
              <a:t> = </a:t>
            </a:r>
            <a:r>
              <a:rPr lang="en-US" sz="1200" dirty="0" err="1">
                <a:latin typeface="Roboto Mono" pitchFamily="2" charset="0"/>
                <a:ea typeface="Roboto Mono" pitchFamily="2" charset="0"/>
              </a:rPr>
              <a:t>spark.createDataFrame</a:t>
            </a:r>
            <a:r>
              <a:rPr lang="en-US" sz="1200" dirty="0">
                <a:latin typeface="Roboto Mono" pitchFamily="2" charset="0"/>
                <a:ea typeface="Roboto Mono" pitchFamily="2" charset="0"/>
              </a:rPr>
              <a:t>(data, columns)</a:t>
            </a:r>
          </a:p>
          <a:p>
            <a:pPr marL="0" indent="0">
              <a:buNone/>
            </a:pPr>
            <a:r>
              <a:rPr lang="en-US" sz="1200" dirty="0" err="1">
                <a:latin typeface="Roboto Mono" pitchFamily="2" charset="0"/>
                <a:ea typeface="Roboto Mono" pitchFamily="2" charset="0"/>
              </a:rPr>
              <a:t>df.createOrReplaceTempView</a:t>
            </a:r>
            <a:r>
              <a:rPr lang="en-US" sz="1200" dirty="0">
                <a:latin typeface="Roboto Mono" pitchFamily="2" charset="0"/>
                <a:ea typeface="Roboto Mono" pitchFamily="2" charset="0"/>
              </a:rPr>
              <a:t>("people")</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MAGIC %</a:t>
            </a:r>
            <a:r>
              <a:rPr lang="en-US" sz="1200" dirty="0" err="1">
                <a:latin typeface="Roboto Mono" pitchFamily="2" charset="0"/>
                <a:ea typeface="Roboto Mono" pitchFamily="2" charset="0"/>
              </a:rPr>
              <a:t>sql</a:t>
            </a: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Run a SQL query</a:t>
            </a:r>
          </a:p>
          <a:p>
            <a:pPr marL="0" indent="0">
              <a:buNone/>
            </a:pPr>
            <a:r>
              <a:rPr lang="en-US" sz="1200" dirty="0">
                <a:latin typeface="Roboto Mono" pitchFamily="2" charset="0"/>
                <a:ea typeface="Roboto Mono" pitchFamily="2" charset="0"/>
              </a:rPr>
              <a:t>SELECT name, age FROM people WHERE age &gt; 26;</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MAGIC %fs</a:t>
            </a:r>
          </a:p>
          <a:p>
            <a:pPr marL="0" indent="0">
              <a:buNone/>
            </a:pPr>
            <a:r>
              <a:rPr lang="en-US" sz="1200" dirty="0">
                <a:latin typeface="Roboto Mono" pitchFamily="2" charset="0"/>
                <a:ea typeface="Roboto Mono" pitchFamily="2" charset="0"/>
              </a:rPr>
              <a:t># List files in a directory</a:t>
            </a:r>
          </a:p>
          <a:p>
            <a:pPr marL="0" indent="0">
              <a:buNone/>
            </a:pPr>
            <a:r>
              <a:rPr lang="en-US" sz="1200" dirty="0">
                <a:latin typeface="Roboto Mono" pitchFamily="2" charset="0"/>
                <a:ea typeface="Roboto Mono" pitchFamily="2" charset="0"/>
              </a:rPr>
              <a:t>ls /</a:t>
            </a:r>
            <a:r>
              <a:rPr lang="en-US" sz="1200" dirty="0" err="1">
                <a:latin typeface="Roboto Mono" pitchFamily="2" charset="0"/>
                <a:ea typeface="Roboto Mono" pitchFamily="2" charset="0"/>
              </a:rPr>
              <a:t>databricks</a:t>
            </a:r>
            <a:r>
              <a:rPr lang="en-US" sz="1200" dirty="0">
                <a:latin typeface="Roboto Mono" pitchFamily="2" charset="0"/>
                <a:ea typeface="Roboto Mono" pitchFamily="2" charset="0"/>
              </a:rPr>
              <a:t>-datasets</a:t>
            </a:r>
          </a:p>
        </p:txBody>
      </p:sp>
    </p:spTree>
    <p:extLst>
      <p:ext uri="{BB962C8B-B14F-4D97-AF65-F5344CB8AC3E}">
        <p14:creationId xmlns:p14="http://schemas.microsoft.com/office/powerpoint/2010/main" val="20416584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Databricks Integration</a:t>
            </a:r>
          </a:p>
        </p:txBody>
      </p:sp>
      <p:pic>
        <p:nvPicPr>
          <p:cNvPr id="6" name="Picture 5">
            <a:extLst>
              <a:ext uri="{FF2B5EF4-FFF2-40B4-BE49-F238E27FC236}">
                <a16:creationId xmlns:a16="http://schemas.microsoft.com/office/drawing/2014/main" id="{491ECD3A-5CDE-20DA-7750-1D19DA03DAF6}"/>
              </a:ext>
            </a:extLst>
          </p:cNvPr>
          <p:cNvPicPr>
            <a:picLocks noChangeAspect="1"/>
          </p:cNvPicPr>
          <p:nvPr/>
        </p:nvPicPr>
        <p:blipFill>
          <a:blip r:embed="rId2"/>
          <a:stretch>
            <a:fillRect/>
          </a:stretch>
        </p:blipFill>
        <p:spPr>
          <a:xfrm>
            <a:off x="891390" y="814771"/>
            <a:ext cx="7371945" cy="3907131"/>
          </a:xfrm>
          <a:prstGeom prst="rect">
            <a:avLst/>
          </a:prstGeom>
          <a:noFill/>
        </p:spPr>
      </p:pic>
    </p:spTree>
    <p:extLst>
      <p:ext uri="{BB962C8B-B14F-4D97-AF65-F5344CB8AC3E}">
        <p14:creationId xmlns:p14="http://schemas.microsoft.com/office/powerpoint/2010/main" val="4335206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Databricks Marketing Pitch</a:t>
            </a:r>
          </a:p>
        </p:txBody>
      </p:sp>
      <p:pic>
        <p:nvPicPr>
          <p:cNvPr id="4" name="Picture 3">
            <a:extLst>
              <a:ext uri="{FF2B5EF4-FFF2-40B4-BE49-F238E27FC236}">
                <a16:creationId xmlns:a16="http://schemas.microsoft.com/office/drawing/2014/main" id="{0DA84872-587E-5295-F33F-D70A116784F3}"/>
              </a:ext>
            </a:extLst>
          </p:cNvPr>
          <p:cNvPicPr>
            <a:picLocks noChangeAspect="1"/>
          </p:cNvPicPr>
          <p:nvPr/>
        </p:nvPicPr>
        <p:blipFill>
          <a:blip r:embed="rId2"/>
          <a:stretch>
            <a:fillRect/>
          </a:stretch>
        </p:blipFill>
        <p:spPr>
          <a:xfrm>
            <a:off x="1937663" y="656016"/>
            <a:ext cx="5268673" cy="4315098"/>
          </a:xfrm>
          <a:prstGeom prst="rect">
            <a:avLst/>
          </a:prstGeom>
        </p:spPr>
      </p:pic>
    </p:spTree>
    <p:extLst>
      <p:ext uri="{BB962C8B-B14F-4D97-AF65-F5344CB8AC3E}">
        <p14:creationId xmlns:p14="http://schemas.microsoft.com/office/powerpoint/2010/main" val="3067744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Medallion Architecture</a:t>
            </a:r>
          </a:p>
        </p:txBody>
      </p:sp>
      <p:pic>
        <p:nvPicPr>
          <p:cNvPr id="5" name="Picture 4" descr="A diagram of a company's process&#10;&#10;Description automatically generated">
            <a:extLst>
              <a:ext uri="{FF2B5EF4-FFF2-40B4-BE49-F238E27FC236}">
                <a16:creationId xmlns:a16="http://schemas.microsoft.com/office/drawing/2014/main" id="{BED42171-D607-4800-39C3-9465E56F1E6E}"/>
              </a:ext>
            </a:extLst>
          </p:cNvPr>
          <p:cNvPicPr>
            <a:picLocks noChangeAspect="1"/>
          </p:cNvPicPr>
          <p:nvPr/>
        </p:nvPicPr>
        <p:blipFill>
          <a:blip r:embed="rId2"/>
          <a:stretch>
            <a:fillRect/>
          </a:stretch>
        </p:blipFill>
        <p:spPr>
          <a:xfrm>
            <a:off x="775184" y="869259"/>
            <a:ext cx="7772400" cy="3736730"/>
          </a:xfrm>
          <a:prstGeom prst="rect">
            <a:avLst/>
          </a:prstGeom>
        </p:spPr>
      </p:pic>
    </p:spTree>
    <p:extLst>
      <p:ext uri="{BB962C8B-B14F-4D97-AF65-F5344CB8AC3E}">
        <p14:creationId xmlns:p14="http://schemas.microsoft.com/office/powerpoint/2010/main" val="2912653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Materials</a:t>
            </a:r>
          </a:p>
        </p:txBody>
      </p:sp>
      <p:sp>
        <p:nvSpPr>
          <p:cNvPr id="4" name="Rectangle 3">
            <a:extLst>
              <a:ext uri="{FF2B5EF4-FFF2-40B4-BE49-F238E27FC236}">
                <a16:creationId xmlns:a16="http://schemas.microsoft.com/office/drawing/2014/main" id="{81880932-C79B-4E37-86AD-089232300598}"/>
              </a:ext>
            </a:extLst>
          </p:cNvPr>
          <p:cNvSpPr/>
          <p:nvPr/>
        </p:nvSpPr>
        <p:spPr>
          <a:xfrm>
            <a:off x="0" y="2034283"/>
            <a:ext cx="9144000"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a:t>
            </a:r>
            <a:r>
              <a:rPr lang="en-US" sz="6600" b="1" cap="none" spc="0"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databricks</a:t>
            </a:r>
            <a:endPar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6163451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Delta Lake</a:t>
            </a:r>
          </a:p>
        </p:txBody>
      </p:sp>
      <p:sp>
        <p:nvSpPr>
          <p:cNvPr id="3" name="TextBox 2">
            <a:extLst>
              <a:ext uri="{FF2B5EF4-FFF2-40B4-BE49-F238E27FC236}">
                <a16:creationId xmlns:a16="http://schemas.microsoft.com/office/drawing/2014/main" id="{7584F8AC-1217-73D2-A6E9-663CE9CC9E95}"/>
              </a:ext>
            </a:extLst>
          </p:cNvPr>
          <p:cNvSpPr txBox="1"/>
          <p:nvPr/>
        </p:nvSpPr>
        <p:spPr>
          <a:xfrm>
            <a:off x="1144371" y="858312"/>
            <a:ext cx="5809747" cy="928360"/>
          </a:xfrm>
          <a:prstGeom prst="rect">
            <a:avLst/>
          </a:prstGeom>
          <a:noFill/>
        </p:spPr>
        <p:txBody>
          <a:bodyPr wrap="square" rtlCol="0">
            <a:spAutoFit/>
          </a:bodyPr>
          <a:lstStyle/>
          <a:p>
            <a:r>
              <a:rPr lang="en-US" dirty="0"/>
              <a:t>Enhances Spark with ACID transactions, schema enforcement, and the ability to handle massive datasets, making it ideal for large-scale data warehousing needs.</a:t>
            </a:r>
          </a:p>
        </p:txBody>
      </p:sp>
    </p:spTree>
    <p:extLst>
      <p:ext uri="{BB962C8B-B14F-4D97-AF65-F5344CB8AC3E}">
        <p14:creationId xmlns:p14="http://schemas.microsoft.com/office/powerpoint/2010/main" val="16358677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ctrTitle"/>
          </p:nvPr>
        </p:nvSpPr>
        <p:spPr/>
        <p:txBody>
          <a:bodyPr>
            <a:normAutofit/>
          </a:bodyPr>
          <a:lstStyle/>
          <a:p>
            <a:pPr>
              <a:lnSpc>
                <a:spcPct val="90000"/>
              </a:lnSpc>
            </a:pPr>
            <a:r>
              <a:rPr lang="en-US" sz="3300" dirty="0"/>
              <a:t>Practice Questions</a:t>
            </a:r>
          </a:p>
        </p:txBody>
      </p:sp>
    </p:spTree>
    <p:extLst>
      <p:ext uri="{BB962C8B-B14F-4D97-AF65-F5344CB8AC3E}">
        <p14:creationId xmlns:p14="http://schemas.microsoft.com/office/powerpoint/2010/main" val="25338767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Practice Question #1</a:t>
            </a:r>
          </a:p>
        </p:txBody>
      </p:sp>
      <p:pic>
        <p:nvPicPr>
          <p:cNvPr id="6" name="Picture 5">
            <a:extLst>
              <a:ext uri="{FF2B5EF4-FFF2-40B4-BE49-F238E27FC236}">
                <a16:creationId xmlns:a16="http://schemas.microsoft.com/office/drawing/2014/main" id="{2C12F70C-8F5E-D6AD-2ACB-22424D270B99}"/>
              </a:ext>
            </a:extLst>
          </p:cNvPr>
          <p:cNvPicPr>
            <a:picLocks noChangeAspect="1"/>
          </p:cNvPicPr>
          <p:nvPr/>
        </p:nvPicPr>
        <p:blipFill>
          <a:blip r:embed="rId2"/>
          <a:stretch>
            <a:fillRect/>
          </a:stretch>
        </p:blipFill>
        <p:spPr>
          <a:xfrm>
            <a:off x="1205067" y="628984"/>
            <a:ext cx="6552381" cy="2447619"/>
          </a:xfrm>
          <a:prstGeom prst="rect">
            <a:avLst/>
          </a:prstGeom>
        </p:spPr>
      </p:pic>
      <p:sp>
        <p:nvSpPr>
          <p:cNvPr id="7" name="TextBox 6">
            <a:extLst>
              <a:ext uri="{FF2B5EF4-FFF2-40B4-BE49-F238E27FC236}">
                <a16:creationId xmlns:a16="http://schemas.microsoft.com/office/drawing/2014/main" id="{CCB49572-6A4D-5026-D2DE-E66AAD2BE7FD}"/>
              </a:ext>
            </a:extLst>
          </p:cNvPr>
          <p:cNvSpPr txBox="1"/>
          <p:nvPr/>
        </p:nvSpPr>
        <p:spPr>
          <a:xfrm>
            <a:off x="1223460" y="3080296"/>
            <a:ext cx="7029014" cy="1477328"/>
          </a:xfrm>
          <a:prstGeom prst="rect">
            <a:avLst/>
          </a:prstGeom>
          <a:noFill/>
        </p:spPr>
        <p:txBody>
          <a:bodyPr wrap="square" rtlCol="0">
            <a:spAutoFit/>
          </a:bodyPr>
          <a:lstStyle/>
          <a:p>
            <a:r>
              <a:rPr lang="en-US" dirty="0"/>
              <a:t>Correct answer: E. A data </a:t>
            </a:r>
            <a:r>
              <a:rPr lang="en-US" dirty="0" err="1"/>
              <a:t>lakehouse</a:t>
            </a:r>
            <a:r>
              <a:rPr lang="en-US" dirty="0"/>
              <a:t> enables both batch and streaming analytics. Unlike traditional data warehouses, a data </a:t>
            </a:r>
            <a:r>
              <a:rPr lang="en-US" dirty="0" err="1"/>
              <a:t>lakehouse</a:t>
            </a:r>
            <a:r>
              <a:rPr lang="en-US" dirty="0"/>
              <a:t> supports real-time data processing alongside batch processing, allowing for more flexible and timely data analytics. </a:t>
            </a:r>
          </a:p>
          <a:p>
            <a:endParaRPr lang="en-US" dirty="0"/>
          </a:p>
        </p:txBody>
      </p:sp>
      <p:sp>
        <p:nvSpPr>
          <p:cNvPr id="3" name="Rectangle 2">
            <a:extLst>
              <a:ext uri="{FF2B5EF4-FFF2-40B4-BE49-F238E27FC236}">
                <a16:creationId xmlns:a16="http://schemas.microsoft.com/office/drawing/2014/main" id="{53530E4B-49AA-9C94-37CE-5C4CBF92085F}"/>
              </a:ext>
            </a:extLst>
          </p:cNvPr>
          <p:cNvSpPr/>
          <p:nvPr/>
        </p:nvSpPr>
        <p:spPr>
          <a:xfrm>
            <a:off x="700533" y="3178879"/>
            <a:ext cx="7992017" cy="11767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EBA4CD-BB5B-877F-5549-2A09D09BEFE8}"/>
              </a:ext>
            </a:extLst>
          </p:cNvPr>
          <p:cNvSpPr txBox="1"/>
          <p:nvPr/>
        </p:nvSpPr>
        <p:spPr>
          <a:xfrm>
            <a:off x="6526443" y="116904"/>
            <a:ext cx="3241289" cy="307777"/>
          </a:xfrm>
          <a:prstGeom prst="rect">
            <a:avLst/>
          </a:prstGeom>
          <a:noFill/>
        </p:spPr>
        <p:txBody>
          <a:bodyPr wrap="square" rtlCol="0">
            <a:spAutoFit/>
          </a:bodyPr>
          <a:lstStyle/>
          <a:p>
            <a:r>
              <a:rPr lang="en-US" sz="1400" dirty="0">
                <a:solidFill>
                  <a:schemeClr val="bg1"/>
                </a:solidFill>
              </a:rPr>
              <a:t>Source: academy.databricks.com </a:t>
            </a:r>
          </a:p>
        </p:txBody>
      </p:sp>
    </p:spTree>
    <p:extLst>
      <p:ext uri="{BB962C8B-B14F-4D97-AF65-F5344CB8AC3E}">
        <p14:creationId xmlns:p14="http://schemas.microsoft.com/office/powerpoint/2010/main" val="290759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Practice Question #2</a:t>
            </a:r>
          </a:p>
        </p:txBody>
      </p:sp>
      <p:sp>
        <p:nvSpPr>
          <p:cNvPr id="7" name="TextBox 6">
            <a:extLst>
              <a:ext uri="{FF2B5EF4-FFF2-40B4-BE49-F238E27FC236}">
                <a16:creationId xmlns:a16="http://schemas.microsoft.com/office/drawing/2014/main" id="{CCB49572-6A4D-5026-D2DE-E66AAD2BE7FD}"/>
              </a:ext>
            </a:extLst>
          </p:cNvPr>
          <p:cNvSpPr txBox="1"/>
          <p:nvPr/>
        </p:nvSpPr>
        <p:spPr>
          <a:xfrm>
            <a:off x="1223460" y="3080296"/>
            <a:ext cx="7029014" cy="1323439"/>
          </a:xfrm>
          <a:prstGeom prst="rect">
            <a:avLst/>
          </a:prstGeom>
          <a:noFill/>
        </p:spPr>
        <p:txBody>
          <a:bodyPr wrap="square" rtlCol="0">
            <a:spAutoFit/>
          </a:bodyPr>
          <a:lstStyle/>
          <a:p>
            <a:r>
              <a:rPr lang="en-US" sz="1600" dirty="0"/>
              <a:t>Correct answer: C. A Job cluster is ideal for scenarios where compute resources are required only for the duration of the job, as it helps minimize costs by spinning up clusters specifically for scheduled or recurring tasks. This makes Job clusters particularly suitable for automated workflows that run at regular intervals, such as every 30 minutes.</a:t>
            </a:r>
          </a:p>
        </p:txBody>
      </p:sp>
      <p:sp>
        <p:nvSpPr>
          <p:cNvPr id="3" name="Rectangle 2">
            <a:extLst>
              <a:ext uri="{FF2B5EF4-FFF2-40B4-BE49-F238E27FC236}">
                <a16:creationId xmlns:a16="http://schemas.microsoft.com/office/drawing/2014/main" id="{53530E4B-49AA-9C94-37CE-5C4CBF92085F}"/>
              </a:ext>
            </a:extLst>
          </p:cNvPr>
          <p:cNvSpPr/>
          <p:nvPr/>
        </p:nvSpPr>
        <p:spPr>
          <a:xfrm>
            <a:off x="700533" y="3080296"/>
            <a:ext cx="7992017" cy="14805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EBA4CD-BB5B-877F-5549-2A09D09BEFE8}"/>
              </a:ext>
            </a:extLst>
          </p:cNvPr>
          <p:cNvSpPr txBox="1"/>
          <p:nvPr/>
        </p:nvSpPr>
        <p:spPr>
          <a:xfrm>
            <a:off x="6526443" y="116904"/>
            <a:ext cx="3241289" cy="307777"/>
          </a:xfrm>
          <a:prstGeom prst="rect">
            <a:avLst/>
          </a:prstGeom>
          <a:noFill/>
        </p:spPr>
        <p:txBody>
          <a:bodyPr wrap="square" rtlCol="0">
            <a:spAutoFit/>
          </a:bodyPr>
          <a:lstStyle/>
          <a:p>
            <a:r>
              <a:rPr lang="en-US" sz="1400" dirty="0">
                <a:solidFill>
                  <a:schemeClr val="bg1"/>
                </a:solidFill>
              </a:rPr>
              <a:t>Source: academy.databricks.com </a:t>
            </a:r>
          </a:p>
        </p:txBody>
      </p:sp>
      <p:pic>
        <p:nvPicPr>
          <p:cNvPr id="5" name="Picture 4">
            <a:extLst>
              <a:ext uri="{FF2B5EF4-FFF2-40B4-BE49-F238E27FC236}">
                <a16:creationId xmlns:a16="http://schemas.microsoft.com/office/drawing/2014/main" id="{21DE39FE-3D76-CFB1-2A0D-E07B082A79F3}"/>
              </a:ext>
            </a:extLst>
          </p:cNvPr>
          <p:cNvPicPr>
            <a:picLocks noChangeAspect="1"/>
          </p:cNvPicPr>
          <p:nvPr/>
        </p:nvPicPr>
        <p:blipFill>
          <a:blip r:embed="rId2"/>
          <a:stretch>
            <a:fillRect/>
          </a:stretch>
        </p:blipFill>
        <p:spPr>
          <a:xfrm>
            <a:off x="1072000" y="677456"/>
            <a:ext cx="7000000" cy="2476190"/>
          </a:xfrm>
          <a:prstGeom prst="rect">
            <a:avLst/>
          </a:prstGeom>
        </p:spPr>
      </p:pic>
    </p:spTree>
    <p:extLst>
      <p:ext uri="{BB962C8B-B14F-4D97-AF65-F5344CB8AC3E}">
        <p14:creationId xmlns:p14="http://schemas.microsoft.com/office/powerpoint/2010/main" val="244884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Practice Question #3</a:t>
            </a:r>
          </a:p>
        </p:txBody>
      </p:sp>
      <p:sp>
        <p:nvSpPr>
          <p:cNvPr id="7" name="TextBox 6">
            <a:extLst>
              <a:ext uri="{FF2B5EF4-FFF2-40B4-BE49-F238E27FC236}">
                <a16:creationId xmlns:a16="http://schemas.microsoft.com/office/drawing/2014/main" id="{CCB49572-6A4D-5026-D2DE-E66AAD2BE7FD}"/>
              </a:ext>
            </a:extLst>
          </p:cNvPr>
          <p:cNvSpPr txBox="1"/>
          <p:nvPr/>
        </p:nvSpPr>
        <p:spPr>
          <a:xfrm>
            <a:off x="1663536" y="3981672"/>
            <a:ext cx="7029014" cy="830997"/>
          </a:xfrm>
          <a:prstGeom prst="rect">
            <a:avLst/>
          </a:prstGeom>
          <a:noFill/>
        </p:spPr>
        <p:txBody>
          <a:bodyPr wrap="square" rtlCol="0">
            <a:spAutoFit/>
          </a:bodyPr>
          <a:lstStyle/>
          <a:p>
            <a:r>
              <a:rPr lang="en-US" sz="1600" dirty="0"/>
              <a:t>Correct answer: C. Data Explorer in Databricks allows the table owner to manage permissions, enabling the data engineer to grant SELECT permissions to downstream data analysts on the Delta table.</a:t>
            </a:r>
          </a:p>
        </p:txBody>
      </p:sp>
      <p:sp>
        <p:nvSpPr>
          <p:cNvPr id="3" name="Rectangle 2">
            <a:extLst>
              <a:ext uri="{FF2B5EF4-FFF2-40B4-BE49-F238E27FC236}">
                <a16:creationId xmlns:a16="http://schemas.microsoft.com/office/drawing/2014/main" id="{53530E4B-49AA-9C94-37CE-5C4CBF92085F}"/>
              </a:ext>
            </a:extLst>
          </p:cNvPr>
          <p:cNvSpPr/>
          <p:nvPr/>
        </p:nvSpPr>
        <p:spPr>
          <a:xfrm>
            <a:off x="834668" y="3880010"/>
            <a:ext cx="7710551" cy="9326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EBA4CD-BB5B-877F-5549-2A09D09BEFE8}"/>
              </a:ext>
            </a:extLst>
          </p:cNvPr>
          <p:cNvSpPr txBox="1"/>
          <p:nvPr/>
        </p:nvSpPr>
        <p:spPr>
          <a:xfrm>
            <a:off x="6526443" y="116904"/>
            <a:ext cx="3241289" cy="307777"/>
          </a:xfrm>
          <a:prstGeom prst="rect">
            <a:avLst/>
          </a:prstGeom>
          <a:noFill/>
        </p:spPr>
        <p:txBody>
          <a:bodyPr wrap="square" rtlCol="0">
            <a:spAutoFit/>
          </a:bodyPr>
          <a:lstStyle/>
          <a:p>
            <a:r>
              <a:rPr lang="en-US" sz="1400" dirty="0">
                <a:solidFill>
                  <a:schemeClr val="bg1"/>
                </a:solidFill>
              </a:rPr>
              <a:t>Source: academy.databricks.com </a:t>
            </a:r>
          </a:p>
        </p:txBody>
      </p:sp>
      <p:pic>
        <p:nvPicPr>
          <p:cNvPr id="6" name="Picture 5">
            <a:extLst>
              <a:ext uri="{FF2B5EF4-FFF2-40B4-BE49-F238E27FC236}">
                <a16:creationId xmlns:a16="http://schemas.microsoft.com/office/drawing/2014/main" id="{DDD1BABB-2A5C-760D-3EC7-F946BA1034E0}"/>
              </a:ext>
            </a:extLst>
          </p:cNvPr>
          <p:cNvPicPr>
            <a:picLocks noChangeAspect="1"/>
          </p:cNvPicPr>
          <p:nvPr/>
        </p:nvPicPr>
        <p:blipFill>
          <a:blip r:embed="rId2"/>
          <a:stretch>
            <a:fillRect/>
          </a:stretch>
        </p:blipFill>
        <p:spPr>
          <a:xfrm>
            <a:off x="1232801" y="626775"/>
            <a:ext cx="6914286" cy="3361905"/>
          </a:xfrm>
          <a:prstGeom prst="rect">
            <a:avLst/>
          </a:prstGeom>
        </p:spPr>
      </p:pic>
    </p:spTree>
    <p:extLst>
      <p:ext uri="{BB962C8B-B14F-4D97-AF65-F5344CB8AC3E}">
        <p14:creationId xmlns:p14="http://schemas.microsoft.com/office/powerpoint/2010/main" val="3260839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Practice Question #4</a:t>
            </a:r>
          </a:p>
        </p:txBody>
      </p:sp>
      <p:sp>
        <p:nvSpPr>
          <p:cNvPr id="7" name="TextBox 6">
            <a:extLst>
              <a:ext uri="{FF2B5EF4-FFF2-40B4-BE49-F238E27FC236}">
                <a16:creationId xmlns:a16="http://schemas.microsoft.com/office/drawing/2014/main" id="{CCB49572-6A4D-5026-D2DE-E66AAD2BE7FD}"/>
              </a:ext>
            </a:extLst>
          </p:cNvPr>
          <p:cNvSpPr txBox="1"/>
          <p:nvPr/>
        </p:nvSpPr>
        <p:spPr>
          <a:xfrm>
            <a:off x="1663536" y="3981672"/>
            <a:ext cx="7029014" cy="830997"/>
          </a:xfrm>
          <a:prstGeom prst="rect">
            <a:avLst/>
          </a:prstGeom>
          <a:noFill/>
        </p:spPr>
        <p:txBody>
          <a:bodyPr wrap="square" rtlCol="0">
            <a:spAutoFit/>
          </a:bodyPr>
          <a:lstStyle/>
          <a:p>
            <a:r>
              <a:rPr lang="en-US" sz="1600" dirty="0"/>
              <a:t>Correct answer is C. Databricks Repos integrate with Git to facilitate the continuous integration and continuous delivery (CI/CD) process, allowing users to design, develop, and automate the deployment of code changes through Git workflows. </a:t>
            </a:r>
          </a:p>
        </p:txBody>
      </p:sp>
      <p:sp>
        <p:nvSpPr>
          <p:cNvPr id="3" name="Rectangle 2">
            <a:extLst>
              <a:ext uri="{FF2B5EF4-FFF2-40B4-BE49-F238E27FC236}">
                <a16:creationId xmlns:a16="http://schemas.microsoft.com/office/drawing/2014/main" id="{53530E4B-49AA-9C94-37CE-5C4CBF92085F}"/>
              </a:ext>
            </a:extLst>
          </p:cNvPr>
          <p:cNvSpPr/>
          <p:nvPr/>
        </p:nvSpPr>
        <p:spPr>
          <a:xfrm>
            <a:off x="716724" y="4812669"/>
            <a:ext cx="7710551" cy="8309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EBA4CD-BB5B-877F-5549-2A09D09BEFE8}"/>
              </a:ext>
            </a:extLst>
          </p:cNvPr>
          <p:cNvSpPr txBox="1"/>
          <p:nvPr/>
        </p:nvSpPr>
        <p:spPr>
          <a:xfrm>
            <a:off x="6526443" y="116904"/>
            <a:ext cx="3241289" cy="307777"/>
          </a:xfrm>
          <a:prstGeom prst="rect">
            <a:avLst/>
          </a:prstGeom>
          <a:noFill/>
        </p:spPr>
        <p:txBody>
          <a:bodyPr wrap="square" rtlCol="0">
            <a:spAutoFit/>
          </a:bodyPr>
          <a:lstStyle/>
          <a:p>
            <a:r>
              <a:rPr lang="en-US" sz="1400" dirty="0">
                <a:solidFill>
                  <a:schemeClr val="bg1"/>
                </a:solidFill>
              </a:rPr>
              <a:t>Source: academy.databricks.com </a:t>
            </a:r>
          </a:p>
        </p:txBody>
      </p:sp>
      <p:pic>
        <p:nvPicPr>
          <p:cNvPr id="5" name="Picture 4">
            <a:extLst>
              <a:ext uri="{FF2B5EF4-FFF2-40B4-BE49-F238E27FC236}">
                <a16:creationId xmlns:a16="http://schemas.microsoft.com/office/drawing/2014/main" id="{E0C16BDE-B58C-FFFB-F531-120E64B8E630}"/>
              </a:ext>
            </a:extLst>
          </p:cNvPr>
          <p:cNvPicPr>
            <a:picLocks noChangeAspect="1"/>
          </p:cNvPicPr>
          <p:nvPr/>
        </p:nvPicPr>
        <p:blipFill>
          <a:blip r:embed="rId2"/>
          <a:stretch>
            <a:fillRect/>
          </a:stretch>
        </p:blipFill>
        <p:spPr>
          <a:xfrm>
            <a:off x="1071999" y="668783"/>
            <a:ext cx="7000000" cy="3066667"/>
          </a:xfrm>
          <a:prstGeom prst="rect">
            <a:avLst/>
          </a:prstGeom>
        </p:spPr>
      </p:pic>
    </p:spTree>
    <p:extLst>
      <p:ext uri="{BB962C8B-B14F-4D97-AF65-F5344CB8AC3E}">
        <p14:creationId xmlns:p14="http://schemas.microsoft.com/office/powerpoint/2010/main" val="2485171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Practice Question #5</a:t>
            </a:r>
          </a:p>
        </p:txBody>
      </p:sp>
      <p:sp>
        <p:nvSpPr>
          <p:cNvPr id="7" name="TextBox 6">
            <a:extLst>
              <a:ext uri="{FF2B5EF4-FFF2-40B4-BE49-F238E27FC236}">
                <a16:creationId xmlns:a16="http://schemas.microsoft.com/office/drawing/2014/main" id="{CCB49572-6A4D-5026-D2DE-E66AAD2BE7FD}"/>
              </a:ext>
            </a:extLst>
          </p:cNvPr>
          <p:cNvSpPr txBox="1"/>
          <p:nvPr/>
        </p:nvSpPr>
        <p:spPr>
          <a:xfrm>
            <a:off x="1566432" y="3411298"/>
            <a:ext cx="7029014" cy="1323439"/>
          </a:xfrm>
          <a:prstGeom prst="rect">
            <a:avLst/>
          </a:prstGeom>
          <a:noFill/>
        </p:spPr>
        <p:txBody>
          <a:bodyPr wrap="square" rtlCol="0">
            <a:spAutoFit/>
          </a:bodyPr>
          <a:lstStyle/>
          <a:p>
            <a:r>
              <a:rPr lang="en-US" sz="1600" dirty="0"/>
              <a:t>The correct choice is B. Delta Lake is an open format storage layer that delivers reliability, security, and </a:t>
            </a:r>
            <a:r>
              <a:rPr lang="en-US" sz="1600" dirty="0" err="1"/>
              <a:t>performance.Delta</a:t>
            </a:r>
            <a:r>
              <a:rPr lang="en-US" sz="1600" dirty="0"/>
              <a:t> Lake enhances the capabilities of data lakes by providing a robust storage layer that ensures data integrity and high performance through features like ACID transactions, schema enforcement, and support for large-scale data processing.</a:t>
            </a:r>
          </a:p>
        </p:txBody>
      </p:sp>
      <p:sp>
        <p:nvSpPr>
          <p:cNvPr id="3" name="Rectangle 2">
            <a:extLst>
              <a:ext uri="{FF2B5EF4-FFF2-40B4-BE49-F238E27FC236}">
                <a16:creationId xmlns:a16="http://schemas.microsoft.com/office/drawing/2014/main" id="{53530E4B-49AA-9C94-37CE-5C4CBF92085F}"/>
              </a:ext>
            </a:extLst>
          </p:cNvPr>
          <p:cNvSpPr/>
          <p:nvPr/>
        </p:nvSpPr>
        <p:spPr>
          <a:xfrm>
            <a:off x="884895" y="3260814"/>
            <a:ext cx="7710551" cy="14001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EBA4CD-BB5B-877F-5549-2A09D09BEFE8}"/>
              </a:ext>
            </a:extLst>
          </p:cNvPr>
          <p:cNvSpPr txBox="1"/>
          <p:nvPr/>
        </p:nvSpPr>
        <p:spPr>
          <a:xfrm>
            <a:off x="6526443" y="116904"/>
            <a:ext cx="3241289" cy="307777"/>
          </a:xfrm>
          <a:prstGeom prst="rect">
            <a:avLst/>
          </a:prstGeom>
          <a:noFill/>
        </p:spPr>
        <p:txBody>
          <a:bodyPr wrap="square" rtlCol="0">
            <a:spAutoFit/>
          </a:bodyPr>
          <a:lstStyle/>
          <a:p>
            <a:r>
              <a:rPr lang="en-US" sz="1400" dirty="0">
                <a:solidFill>
                  <a:schemeClr val="bg1"/>
                </a:solidFill>
              </a:rPr>
              <a:t>Source: academy.databricks.com </a:t>
            </a:r>
          </a:p>
        </p:txBody>
      </p:sp>
      <p:pic>
        <p:nvPicPr>
          <p:cNvPr id="5" name="Picture 4">
            <a:extLst>
              <a:ext uri="{FF2B5EF4-FFF2-40B4-BE49-F238E27FC236}">
                <a16:creationId xmlns:a16="http://schemas.microsoft.com/office/drawing/2014/main" id="{910DA3AF-CB6C-07A2-3B6D-F9A64180EE16}"/>
              </a:ext>
            </a:extLst>
          </p:cNvPr>
          <p:cNvPicPr>
            <a:picLocks noChangeAspect="1"/>
          </p:cNvPicPr>
          <p:nvPr/>
        </p:nvPicPr>
        <p:blipFill>
          <a:blip r:embed="rId2"/>
          <a:stretch>
            <a:fillRect/>
          </a:stretch>
        </p:blipFill>
        <p:spPr>
          <a:xfrm>
            <a:off x="1144371" y="677456"/>
            <a:ext cx="6761905" cy="2771429"/>
          </a:xfrm>
          <a:prstGeom prst="rect">
            <a:avLst/>
          </a:prstGeom>
        </p:spPr>
      </p:pic>
    </p:spTree>
    <p:extLst>
      <p:ext uri="{BB962C8B-B14F-4D97-AF65-F5344CB8AC3E}">
        <p14:creationId xmlns:p14="http://schemas.microsoft.com/office/powerpoint/2010/main" val="243929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Practice Question #6</a:t>
            </a:r>
          </a:p>
        </p:txBody>
      </p:sp>
      <p:sp>
        <p:nvSpPr>
          <p:cNvPr id="7" name="TextBox 6">
            <a:extLst>
              <a:ext uri="{FF2B5EF4-FFF2-40B4-BE49-F238E27FC236}">
                <a16:creationId xmlns:a16="http://schemas.microsoft.com/office/drawing/2014/main" id="{CCB49572-6A4D-5026-D2DE-E66AAD2BE7FD}"/>
              </a:ext>
            </a:extLst>
          </p:cNvPr>
          <p:cNvSpPr txBox="1"/>
          <p:nvPr/>
        </p:nvSpPr>
        <p:spPr>
          <a:xfrm>
            <a:off x="1403953" y="3806953"/>
            <a:ext cx="7029014" cy="1077218"/>
          </a:xfrm>
          <a:prstGeom prst="rect">
            <a:avLst/>
          </a:prstGeom>
          <a:noFill/>
        </p:spPr>
        <p:txBody>
          <a:bodyPr wrap="square" rtlCol="0">
            <a:spAutoFit/>
          </a:bodyPr>
          <a:lstStyle/>
          <a:p>
            <a:r>
              <a:rPr lang="en-US" sz="1600" dirty="0"/>
              <a:t>Correct answer is B. Z-Ordering improves query performance by co-locating related rows in the same file, which helps reduce the amount of data scanned during query execution. This is especially useful when the rows meeting the condition are sparsely located, as it ensures they are organized more efficiently on disk.</a:t>
            </a:r>
          </a:p>
        </p:txBody>
      </p:sp>
      <p:sp>
        <p:nvSpPr>
          <p:cNvPr id="3" name="Rectangle 2">
            <a:extLst>
              <a:ext uri="{FF2B5EF4-FFF2-40B4-BE49-F238E27FC236}">
                <a16:creationId xmlns:a16="http://schemas.microsoft.com/office/drawing/2014/main" id="{53530E4B-49AA-9C94-37CE-5C4CBF92085F}"/>
              </a:ext>
            </a:extLst>
          </p:cNvPr>
          <p:cNvSpPr/>
          <p:nvPr/>
        </p:nvSpPr>
        <p:spPr>
          <a:xfrm>
            <a:off x="981999" y="3806953"/>
            <a:ext cx="7710551" cy="1015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EBA4CD-BB5B-877F-5549-2A09D09BEFE8}"/>
              </a:ext>
            </a:extLst>
          </p:cNvPr>
          <p:cNvSpPr txBox="1"/>
          <p:nvPr/>
        </p:nvSpPr>
        <p:spPr>
          <a:xfrm>
            <a:off x="6526443" y="116904"/>
            <a:ext cx="3241289" cy="307777"/>
          </a:xfrm>
          <a:prstGeom prst="rect">
            <a:avLst/>
          </a:prstGeom>
          <a:noFill/>
        </p:spPr>
        <p:txBody>
          <a:bodyPr wrap="square" rtlCol="0">
            <a:spAutoFit/>
          </a:bodyPr>
          <a:lstStyle/>
          <a:p>
            <a:r>
              <a:rPr lang="en-US" sz="1400" dirty="0">
                <a:solidFill>
                  <a:schemeClr val="bg1"/>
                </a:solidFill>
              </a:rPr>
              <a:t>Source: academy.databricks.com </a:t>
            </a:r>
          </a:p>
        </p:txBody>
      </p:sp>
      <p:pic>
        <p:nvPicPr>
          <p:cNvPr id="5" name="Picture 4">
            <a:extLst>
              <a:ext uri="{FF2B5EF4-FFF2-40B4-BE49-F238E27FC236}">
                <a16:creationId xmlns:a16="http://schemas.microsoft.com/office/drawing/2014/main" id="{4EC53AC6-2287-6302-4095-E4BCC1C4D290}"/>
              </a:ext>
            </a:extLst>
          </p:cNvPr>
          <p:cNvPicPr>
            <a:picLocks noChangeAspect="1"/>
          </p:cNvPicPr>
          <p:nvPr/>
        </p:nvPicPr>
        <p:blipFill>
          <a:blip r:embed="rId2"/>
          <a:stretch>
            <a:fillRect/>
          </a:stretch>
        </p:blipFill>
        <p:spPr>
          <a:xfrm>
            <a:off x="1299252" y="677456"/>
            <a:ext cx="6193627" cy="3129497"/>
          </a:xfrm>
          <a:prstGeom prst="rect">
            <a:avLst/>
          </a:prstGeom>
        </p:spPr>
      </p:pic>
    </p:spTree>
    <p:extLst>
      <p:ext uri="{BB962C8B-B14F-4D97-AF65-F5344CB8AC3E}">
        <p14:creationId xmlns:p14="http://schemas.microsoft.com/office/powerpoint/2010/main" val="175873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Practice Question #7</a:t>
            </a:r>
          </a:p>
        </p:txBody>
      </p:sp>
      <p:sp>
        <p:nvSpPr>
          <p:cNvPr id="7" name="TextBox 6">
            <a:extLst>
              <a:ext uri="{FF2B5EF4-FFF2-40B4-BE49-F238E27FC236}">
                <a16:creationId xmlns:a16="http://schemas.microsoft.com/office/drawing/2014/main" id="{CCB49572-6A4D-5026-D2DE-E66AAD2BE7FD}"/>
              </a:ext>
            </a:extLst>
          </p:cNvPr>
          <p:cNvSpPr txBox="1"/>
          <p:nvPr/>
        </p:nvSpPr>
        <p:spPr>
          <a:xfrm>
            <a:off x="1118073" y="3647233"/>
            <a:ext cx="7029014" cy="1077218"/>
          </a:xfrm>
          <a:prstGeom prst="rect">
            <a:avLst/>
          </a:prstGeom>
          <a:noFill/>
        </p:spPr>
        <p:txBody>
          <a:bodyPr wrap="square" rtlCol="0">
            <a:spAutoFit/>
          </a:bodyPr>
          <a:lstStyle/>
          <a:p>
            <a:r>
              <a:rPr lang="en-US" sz="1600" dirty="0"/>
              <a:t>Correct answer is C. The GRANT SELECT command provides read access to the specified table, which is necessary for the data engineer to query it. This permission allows the user to execute SELECT statements on the sales table within the retail database, aligning with the required query capabilities.</a:t>
            </a:r>
          </a:p>
        </p:txBody>
      </p:sp>
      <p:sp>
        <p:nvSpPr>
          <p:cNvPr id="3" name="Rectangle 2">
            <a:extLst>
              <a:ext uri="{FF2B5EF4-FFF2-40B4-BE49-F238E27FC236}">
                <a16:creationId xmlns:a16="http://schemas.microsoft.com/office/drawing/2014/main" id="{53530E4B-49AA-9C94-37CE-5C4CBF92085F}"/>
              </a:ext>
            </a:extLst>
          </p:cNvPr>
          <p:cNvSpPr/>
          <p:nvPr/>
        </p:nvSpPr>
        <p:spPr>
          <a:xfrm>
            <a:off x="981999" y="3711390"/>
            <a:ext cx="7710551" cy="9415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EBA4CD-BB5B-877F-5549-2A09D09BEFE8}"/>
              </a:ext>
            </a:extLst>
          </p:cNvPr>
          <p:cNvSpPr txBox="1"/>
          <p:nvPr/>
        </p:nvSpPr>
        <p:spPr>
          <a:xfrm>
            <a:off x="6526443" y="116904"/>
            <a:ext cx="3241289" cy="307777"/>
          </a:xfrm>
          <a:prstGeom prst="rect">
            <a:avLst/>
          </a:prstGeom>
          <a:noFill/>
        </p:spPr>
        <p:txBody>
          <a:bodyPr wrap="square" rtlCol="0">
            <a:spAutoFit/>
          </a:bodyPr>
          <a:lstStyle/>
          <a:p>
            <a:r>
              <a:rPr lang="en-US" sz="1400" dirty="0">
                <a:solidFill>
                  <a:schemeClr val="bg1"/>
                </a:solidFill>
              </a:rPr>
              <a:t>Source: academy.databricks.com </a:t>
            </a:r>
          </a:p>
        </p:txBody>
      </p:sp>
      <p:pic>
        <p:nvPicPr>
          <p:cNvPr id="5" name="Picture 4">
            <a:extLst>
              <a:ext uri="{FF2B5EF4-FFF2-40B4-BE49-F238E27FC236}">
                <a16:creationId xmlns:a16="http://schemas.microsoft.com/office/drawing/2014/main" id="{6267CA53-51E4-13B6-A151-92F7DE49F078}"/>
              </a:ext>
            </a:extLst>
          </p:cNvPr>
          <p:cNvPicPr>
            <a:picLocks noChangeAspect="1"/>
          </p:cNvPicPr>
          <p:nvPr/>
        </p:nvPicPr>
        <p:blipFill>
          <a:blip r:embed="rId2"/>
          <a:stretch>
            <a:fillRect/>
          </a:stretch>
        </p:blipFill>
        <p:spPr>
          <a:xfrm>
            <a:off x="1382764" y="606172"/>
            <a:ext cx="6193482" cy="2960002"/>
          </a:xfrm>
          <a:prstGeom prst="rect">
            <a:avLst/>
          </a:prstGeom>
        </p:spPr>
      </p:pic>
    </p:spTree>
    <p:extLst>
      <p:ext uri="{BB962C8B-B14F-4D97-AF65-F5344CB8AC3E}">
        <p14:creationId xmlns:p14="http://schemas.microsoft.com/office/powerpoint/2010/main" val="2171418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Practice Question #8</a:t>
            </a:r>
          </a:p>
        </p:txBody>
      </p:sp>
      <p:sp>
        <p:nvSpPr>
          <p:cNvPr id="7" name="TextBox 6">
            <a:extLst>
              <a:ext uri="{FF2B5EF4-FFF2-40B4-BE49-F238E27FC236}">
                <a16:creationId xmlns:a16="http://schemas.microsoft.com/office/drawing/2014/main" id="{CCB49572-6A4D-5026-D2DE-E66AAD2BE7FD}"/>
              </a:ext>
            </a:extLst>
          </p:cNvPr>
          <p:cNvSpPr txBox="1"/>
          <p:nvPr/>
        </p:nvSpPr>
        <p:spPr>
          <a:xfrm>
            <a:off x="1809193" y="4312677"/>
            <a:ext cx="7029014" cy="1077218"/>
          </a:xfrm>
          <a:prstGeom prst="rect">
            <a:avLst/>
          </a:prstGeom>
          <a:noFill/>
        </p:spPr>
        <p:txBody>
          <a:bodyPr wrap="square" rtlCol="0">
            <a:spAutoFit/>
          </a:bodyPr>
          <a:lstStyle/>
          <a:p>
            <a:r>
              <a:rPr lang="en-US" sz="1600" dirty="0"/>
              <a:t>Correct answer is A. The `.read` method is used for static data reads, whereas `.</a:t>
            </a:r>
            <a:r>
              <a:rPr lang="en-US" sz="1600" dirty="0" err="1"/>
              <a:t>readStream</a:t>
            </a:r>
            <a:r>
              <a:rPr lang="en-US" sz="1600" dirty="0"/>
              <a:t>` is required for streaming reads to handle continuous data input. Replacing `.read` with `.</a:t>
            </a:r>
            <a:r>
              <a:rPr lang="en-US" sz="1600" dirty="0" err="1"/>
              <a:t>readStream</a:t>
            </a:r>
            <a:r>
              <a:rPr lang="en-US" sz="1600" dirty="0"/>
              <a:t>` will enable the code block to process streaming data as intended.</a:t>
            </a:r>
          </a:p>
        </p:txBody>
      </p:sp>
      <p:sp>
        <p:nvSpPr>
          <p:cNvPr id="3" name="Rectangle 2">
            <a:extLst>
              <a:ext uri="{FF2B5EF4-FFF2-40B4-BE49-F238E27FC236}">
                <a16:creationId xmlns:a16="http://schemas.microsoft.com/office/drawing/2014/main" id="{53530E4B-49AA-9C94-37CE-5C4CBF92085F}"/>
              </a:ext>
            </a:extLst>
          </p:cNvPr>
          <p:cNvSpPr/>
          <p:nvPr/>
        </p:nvSpPr>
        <p:spPr>
          <a:xfrm>
            <a:off x="1433449" y="4212244"/>
            <a:ext cx="7710551" cy="9312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EBA4CD-BB5B-877F-5549-2A09D09BEFE8}"/>
              </a:ext>
            </a:extLst>
          </p:cNvPr>
          <p:cNvSpPr txBox="1"/>
          <p:nvPr/>
        </p:nvSpPr>
        <p:spPr>
          <a:xfrm>
            <a:off x="6526443" y="116904"/>
            <a:ext cx="3241289" cy="307777"/>
          </a:xfrm>
          <a:prstGeom prst="rect">
            <a:avLst/>
          </a:prstGeom>
          <a:noFill/>
        </p:spPr>
        <p:txBody>
          <a:bodyPr wrap="square" rtlCol="0">
            <a:spAutoFit/>
          </a:bodyPr>
          <a:lstStyle/>
          <a:p>
            <a:r>
              <a:rPr lang="en-US" sz="1400" dirty="0">
                <a:solidFill>
                  <a:schemeClr val="bg1"/>
                </a:solidFill>
              </a:rPr>
              <a:t>Source: academy.databricks.com </a:t>
            </a:r>
          </a:p>
        </p:txBody>
      </p:sp>
      <p:pic>
        <p:nvPicPr>
          <p:cNvPr id="5" name="Picture 4">
            <a:extLst>
              <a:ext uri="{FF2B5EF4-FFF2-40B4-BE49-F238E27FC236}">
                <a16:creationId xmlns:a16="http://schemas.microsoft.com/office/drawing/2014/main" id="{5B2EB664-4EB9-2379-4E13-335A243CBAC6}"/>
              </a:ext>
            </a:extLst>
          </p:cNvPr>
          <p:cNvPicPr>
            <a:picLocks noChangeAspect="1"/>
          </p:cNvPicPr>
          <p:nvPr/>
        </p:nvPicPr>
        <p:blipFill>
          <a:blip r:embed="rId2"/>
          <a:stretch>
            <a:fillRect/>
          </a:stretch>
        </p:blipFill>
        <p:spPr>
          <a:xfrm>
            <a:off x="1912544" y="677456"/>
            <a:ext cx="5720127" cy="4210133"/>
          </a:xfrm>
          <a:prstGeom prst="rect">
            <a:avLst/>
          </a:prstGeom>
        </p:spPr>
      </p:pic>
    </p:spTree>
    <p:extLst>
      <p:ext uri="{BB962C8B-B14F-4D97-AF65-F5344CB8AC3E}">
        <p14:creationId xmlns:p14="http://schemas.microsoft.com/office/powerpoint/2010/main" val="45998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Level Setting</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The focus areas of the Databricks Data Engineer Associate:</a:t>
            </a:r>
          </a:p>
          <a:p>
            <a:pPr lvl="1"/>
            <a:r>
              <a:rPr lang="en-US" dirty="0"/>
              <a:t>Practitioner-level skills with Databricks </a:t>
            </a:r>
          </a:p>
          <a:p>
            <a:pPr lvl="1"/>
            <a:r>
              <a:rPr lang="en-US" dirty="0"/>
              <a:t>The data engineer’s scope of work </a:t>
            </a:r>
          </a:p>
          <a:p>
            <a:r>
              <a:rPr lang="en-US" dirty="0"/>
              <a:t>I’m here to answer your questions – take advantage of this!</a:t>
            </a:r>
          </a:p>
          <a:p>
            <a:pPr lvl="1"/>
            <a:r>
              <a:rPr lang="en-US" b="1" dirty="0">
                <a:solidFill>
                  <a:srgbClr val="0070C0"/>
                </a:solidFill>
              </a:rPr>
              <a:t>Please use the Q&amp;A panel for questions and feedback</a:t>
            </a:r>
          </a:p>
        </p:txBody>
      </p:sp>
    </p:spTree>
    <p:extLst>
      <p:ext uri="{BB962C8B-B14F-4D97-AF65-F5344CB8AC3E}">
        <p14:creationId xmlns:p14="http://schemas.microsoft.com/office/powerpoint/2010/main" val="8768028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Practice Question #9</a:t>
            </a:r>
          </a:p>
        </p:txBody>
      </p:sp>
      <p:sp>
        <p:nvSpPr>
          <p:cNvPr id="7" name="TextBox 6">
            <a:extLst>
              <a:ext uri="{FF2B5EF4-FFF2-40B4-BE49-F238E27FC236}">
                <a16:creationId xmlns:a16="http://schemas.microsoft.com/office/drawing/2014/main" id="{CCB49572-6A4D-5026-D2DE-E66AAD2BE7FD}"/>
              </a:ext>
            </a:extLst>
          </p:cNvPr>
          <p:cNvSpPr txBox="1"/>
          <p:nvPr/>
        </p:nvSpPr>
        <p:spPr>
          <a:xfrm>
            <a:off x="1663536" y="3981672"/>
            <a:ext cx="7029014" cy="1077218"/>
          </a:xfrm>
          <a:prstGeom prst="rect">
            <a:avLst/>
          </a:prstGeom>
          <a:noFill/>
        </p:spPr>
        <p:txBody>
          <a:bodyPr wrap="square" rtlCol="0">
            <a:spAutoFit/>
          </a:bodyPr>
          <a:lstStyle/>
          <a:p>
            <a:r>
              <a:rPr lang="en-US" sz="1600" dirty="0"/>
              <a:t>Correct answer is B. Creating a Delta Live Tables pipeline from the Jobs page allows the data engineer to schedule and manage the execution of notebooks in a specific order. This is essential for ensuring that the ELT pipeline runs as intended and maintains the correct data processing sequence.</a:t>
            </a:r>
          </a:p>
        </p:txBody>
      </p:sp>
      <p:sp>
        <p:nvSpPr>
          <p:cNvPr id="3" name="Rectangle 2">
            <a:extLst>
              <a:ext uri="{FF2B5EF4-FFF2-40B4-BE49-F238E27FC236}">
                <a16:creationId xmlns:a16="http://schemas.microsoft.com/office/drawing/2014/main" id="{53530E4B-49AA-9C94-37CE-5C4CBF92085F}"/>
              </a:ext>
            </a:extLst>
          </p:cNvPr>
          <p:cNvSpPr/>
          <p:nvPr/>
        </p:nvSpPr>
        <p:spPr>
          <a:xfrm>
            <a:off x="1063184" y="3465742"/>
            <a:ext cx="7710551" cy="156085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EBA4CD-BB5B-877F-5549-2A09D09BEFE8}"/>
              </a:ext>
            </a:extLst>
          </p:cNvPr>
          <p:cNvSpPr txBox="1"/>
          <p:nvPr/>
        </p:nvSpPr>
        <p:spPr>
          <a:xfrm>
            <a:off x="6526443" y="116904"/>
            <a:ext cx="3241289" cy="307777"/>
          </a:xfrm>
          <a:prstGeom prst="rect">
            <a:avLst/>
          </a:prstGeom>
          <a:noFill/>
        </p:spPr>
        <p:txBody>
          <a:bodyPr wrap="square" rtlCol="0">
            <a:spAutoFit/>
          </a:bodyPr>
          <a:lstStyle/>
          <a:p>
            <a:r>
              <a:rPr lang="en-US" sz="1400" dirty="0">
                <a:solidFill>
                  <a:schemeClr val="bg1"/>
                </a:solidFill>
              </a:rPr>
              <a:t>Source: academy.databricks.com </a:t>
            </a:r>
          </a:p>
        </p:txBody>
      </p:sp>
      <p:pic>
        <p:nvPicPr>
          <p:cNvPr id="5" name="Picture 4">
            <a:extLst>
              <a:ext uri="{FF2B5EF4-FFF2-40B4-BE49-F238E27FC236}">
                <a16:creationId xmlns:a16="http://schemas.microsoft.com/office/drawing/2014/main" id="{E62D8E65-0EFC-70F4-47E9-C480F219FEEF}"/>
              </a:ext>
            </a:extLst>
          </p:cNvPr>
          <p:cNvPicPr>
            <a:picLocks noChangeAspect="1"/>
          </p:cNvPicPr>
          <p:nvPr/>
        </p:nvPicPr>
        <p:blipFill>
          <a:blip r:embed="rId2"/>
          <a:stretch>
            <a:fillRect/>
          </a:stretch>
        </p:blipFill>
        <p:spPr>
          <a:xfrm>
            <a:off x="1268953" y="424681"/>
            <a:ext cx="6109069" cy="2846634"/>
          </a:xfrm>
          <a:prstGeom prst="rect">
            <a:avLst/>
          </a:prstGeom>
        </p:spPr>
      </p:pic>
    </p:spTree>
    <p:extLst>
      <p:ext uri="{BB962C8B-B14F-4D97-AF65-F5344CB8AC3E}">
        <p14:creationId xmlns:p14="http://schemas.microsoft.com/office/powerpoint/2010/main" val="21098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Practice Question #10</a:t>
            </a:r>
          </a:p>
        </p:txBody>
      </p:sp>
      <p:sp>
        <p:nvSpPr>
          <p:cNvPr id="7" name="TextBox 6">
            <a:extLst>
              <a:ext uri="{FF2B5EF4-FFF2-40B4-BE49-F238E27FC236}">
                <a16:creationId xmlns:a16="http://schemas.microsoft.com/office/drawing/2014/main" id="{CCB49572-6A4D-5026-D2DE-E66AAD2BE7FD}"/>
              </a:ext>
            </a:extLst>
          </p:cNvPr>
          <p:cNvSpPr txBox="1"/>
          <p:nvPr/>
        </p:nvSpPr>
        <p:spPr>
          <a:xfrm>
            <a:off x="1403953" y="4005918"/>
            <a:ext cx="7029014" cy="1077218"/>
          </a:xfrm>
          <a:prstGeom prst="rect">
            <a:avLst/>
          </a:prstGeom>
          <a:noFill/>
        </p:spPr>
        <p:txBody>
          <a:bodyPr wrap="square" rtlCol="0">
            <a:spAutoFit/>
          </a:bodyPr>
          <a:lstStyle/>
          <a:p>
            <a:r>
              <a:rPr lang="en-US" sz="1600" dirty="0"/>
              <a:t>Correct answer is A. The `.read` method is intended for static data sources, while `.</a:t>
            </a:r>
            <a:r>
              <a:rPr lang="en-US" sz="1600" dirty="0" err="1"/>
              <a:t>readStream</a:t>
            </a:r>
            <a:r>
              <a:rPr lang="en-US" sz="1600" dirty="0"/>
              <a:t>` is designed for continuous data streams. Replacing `.read` with `.</a:t>
            </a:r>
            <a:r>
              <a:rPr lang="en-US" sz="1600" dirty="0" err="1"/>
              <a:t>readStream</a:t>
            </a:r>
            <a:r>
              <a:rPr lang="en-US" sz="1600" dirty="0"/>
              <a:t>` allows the code block to handle streaming data efficiently, which is necessary for real-time data processing in this context.</a:t>
            </a:r>
          </a:p>
        </p:txBody>
      </p:sp>
      <p:sp>
        <p:nvSpPr>
          <p:cNvPr id="3" name="Rectangle 2">
            <a:extLst>
              <a:ext uri="{FF2B5EF4-FFF2-40B4-BE49-F238E27FC236}">
                <a16:creationId xmlns:a16="http://schemas.microsoft.com/office/drawing/2014/main" id="{53530E4B-49AA-9C94-37CE-5C4CBF92085F}"/>
              </a:ext>
            </a:extLst>
          </p:cNvPr>
          <p:cNvSpPr/>
          <p:nvPr/>
        </p:nvSpPr>
        <p:spPr>
          <a:xfrm>
            <a:off x="1001577" y="3923112"/>
            <a:ext cx="7710551" cy="10772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EBA4CD-BB5B-877F-5549-2A09D09BEFE8}"/>
              </a:ext>
            </a:extLst>
          </p:cNvPr>
          <p:cNvSpPr txBox="1"/>
          <p:nvPr/>
        </p:nvSpPr>
        <p:spPr>
          <a:xfrm>
            <a:off x="6526443" y="116904"/>
            <a:ext cx="3241289" cy="307777"/>
          </a:xfrm>
          <a:prstGeom prst="rect">
            <a:avLst/>
          </a:prstGeom>
          <a:noFill/>
        </p:spPr>
        <p:txBody>
          <a:bodyPr wrap="square" rtlCol="0">
            <a:spAutoFit/>
          </a:bodyPr>
          <a:lstStyle/>
          <a:p>
            <a:r>
              <a:rPr lang="en-US" sz="1400" dirty="0">
                <a:solidFill>
                  <a:schemeClr val="bg1"/>
                </a:solidFill>
              </a:rPr>
              <a:t>Source: academy.databricks.com </a:t>
            </a:r>
          </a:p>
        </p:txBody>
      </p:sp>
      <p:pic>
        <p:nvPicPr>
          <p:cNvPr id="5" name="Picture 4">
            <a:extLst>
              <a:ext uri="{FF2B5EF4-FFF2-40B4-BE49-F238E27FC236}">
                <a16:creationId xmlns:a16="http://schemas.microsoft.com/office/drawing/2014/main" id="{9F27F038-0836-0F18-AE47-377BC344EFAC}"/>
              </a:ext>
            </a:extLst>
          </p:cNvPr>
          <p:cNvPicPr>
            <a:picLocks noChangeAspect="1"/>
          </p:cNvPicPr>
          <p:nvPr/>
        </p:nvPicPr>
        <p:blipFill>
          <a:blip r:embed="rId2"/>
          <a:stretch>
            <a:fillRect/>
          </a:stretch>
        </p:blipFill>
        <p:spPr>
          <a:xfrm>
            <a:off x="2382486" y="601298"/>
            <a:ext cx="4379025" cy="3404620"/>
          </a:xfrm>
          <a:prstGeom prst="rect">
            <a:avLst/>
          </a:prstGeom>
        </p:spPr>
      </p:pic>
    </p:spTree>
    <p:extLst>
      <p:ext uri="{BB962C8B-B14F-4D97-AF65-F5344CB8AC3E}">
        <p14:creationId xmlns:p14="http://schemas.microsoft.com/office/powerpoint/2010/main" val="1328642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Practice Question #11</a:t>
            </a:r>
          </a:p>
        </p:txBody>
      </p:sp>
      <p:sp>
        <p:nvSpPr>
          <p:cNvPr id="7" name="TextBox 6">
            <a:extLst>
              <a:ext uri="{FF2B5EF4-FFF2-40B4-BE49-F238E27FC236}">
                <a16:creationId xmlns:a16="http://schemas.microsoft.com/office/drawing/2014/main" id="{CCB49572-6A4D-5026-D2DE-E66AAD2BE7FD}"/>
              </a:ext>
            </a:extLst>
          </p:cNvPr>
          <p:cNvSpPr txBox="1"/>
          <p:nvPr/>
        </p:nvSpPr>
        <p:spPr>
          <a:xfrm>
            <a:off x="1321509" y="3617471"/>
            <a:ext cx="7029014" cy="1077218"/>
          </a:xfrm>
          <a:prstGeom prst="rect">
            <a:avLst/>
          </a:prstGeom>
          <a:noFill/>
        </p:spPr>
        <p:txBody>
          <a:bodyPr wrap="square" rtlCol="0">
            <a:spAutoFit/>
          </a:bodyPr>
          <a:lstStyle/>
          <a:p>
            <a:r>
              <a:rPr lang="en-US" sz="1600" dirty="0"/>
              <a:t>Correct answer is E. Auto Loader in Databricks is designed to efficiently load new data as it arrives in a directory, automatically tracking which files have been processed. This allows the pipeline to continuously ingest only new files, simplifying data management and ensuring that no duplicate data is processed.</a:t>
            </a:r>
          </a:p>
        </p:txBody>
      </p:sp>
      <p:sp>
        <p:nvSpPr>
          <p:cNvPr id="3" name="Rectangle 2">
            <a:extLst>
              <a:ext uri="{FF2B5EF4-FFF2-40B4-BE49-F238E27FC236}">
                <a16:creationId xmlns:a16="http://schemas.microsoft.com/office/drawing/2014/main" id="{53530E4B-49AA-9C94-37CE-5C4CBF92085F}"/>
              </a:ext>
            </a:extLst>
          </p:cNvPr>
          <p:cNvSpPr/>
          <p:nvPr/>
        </p:nvSpPr>
        <p:spPr>
          <a:xfrm>
            <a:off x="980740" y="3666347"/>
            <a:ext cx="7710551" cy="10283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EBA4CD-BB5B-877F-5549-2A09D09BEFE8}"/>
              </a:ext>
            </a:extLst>
          </p:cNvPr>
          <p:cNvSpPr txBox="1"/>
          <p:nvPr/>
        </p:nvSpPr>
        <p:spPr>
          <a:xfrm>
            <a:off x="6526443" y="116904"/>
            <a:ext cx="3241289" cy="307777"/>
          </a:xfrm>
          <a:prstGeom prst="rect">
            <a:avLst/>
          </a:prstGeom>
          <a:noFill/>
        </p:spPr>
        <p:txBody>
          <a:bodyPr wrap="square" rtlCol="0">
            <a:spAutoFit/>
          </a:bodyPr>
          <a:lstStyle/>
          <a:p>
            <a:r>
              <a:rPr lang="en-US" sz="1400" dirty="0">
                <a:solidFill>
                  <a:schemeClr val="bg1"/>
                </a:solidFill>
              </a:rPr>
              <a:t>Source: academy.databricks.com </a:t>
            </a:r>
          </a:p>
        </p:txBody>
      </p:sp>
      <p:pic>
        <p:nvPicPr>
          <p:cNvPr id="5" name="Picture 4">
            <a:extLst>
              <a:ext uri="{FF2B5EF4-FFF2-40B4-BE49-F238E27FC236}">
                <a16:creationId xmlns:a16="http://schemas.microsoft.com/office/drawing/2014/main" id="{5681E03D-2366-299D-F1B7-D01A81587771}"/>
              </a:ext>
            </a:extLst>
          </p:cNvPr>
          <p:cNvPicPr>
            <a:picLocks noChangeAspect="1"/>
          </p:cNvPicPr>
          <p:nvPr/>
        </p:nvPicPr>
        <p:blipFill>
          <a:blip r:embed="rId2"/>
          <a:stretch>
            <a:fillRect/>
          </a:stretch>
        </p:blipFill>
        <p:spPr>
          <a:xfrm>
            <a:off x="1423557" y="577024"/>
            <a:ext cx="6296883" cy="3040447"/>
          </a:xfrm>
          <a:prstGeom prst="rect">
            <a:avLst/>
          </a:prstGeom>
        </p:spPr>
      </p:pic>
    </p:spTree>
    <p:extLst>
      <p:ext uri="{BB962C8B-B14F-4D97-AF65-F5344CB8AC3E}">
        <p14:creationId xmlns:p14="http://schemas.microsoft.com/office/powerpoint/2010/main" val="2241116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Practice Question #12</a:t>
            </a:r>
          </a:p>
        </p:txBody>
      </p:sp>
      <p:sp>
        <p:nvSpPr>
          <p:cNvPr id="7" name="TextBox 6">
            <a:extLst>
              <a:ext uri="{FF2B5EF4-FFF2-40B4-BE49-F238E27FC236}">
                <a16:creationId xmlns:a16="http://schemas.microsoft.com/office/drawing/2014/main" id="{CCB49572-6A4D-5026-D2DE-E66AAD2BE7FD}"/>
              </a:ext>
            </a:extLst>
          </p:cNvPr>
          <p:cNvSpPr txBox="1"/>
          <p:nvPr/>
        </p:nvSpPr>
        <p:spPr>
          <a:xfrm>
            <a:off x="1663536" y="3981672"/>
            <a:ext cx="7029014" cy="1077218"/>
          </a:xfrm>
          <a:prstGeom prst="rect">
            <a:avLst/>
          </a:prstGeom>
          <a:noFill/>
        </p:spPr>
        <p:txBody>
          <a:bodyPr wrap="square" rtlCol="0">
            <a:spAutoFit/>
          </a:bodyPr>
          <a:lstStyle/>
          <a:p>
            <a:r>
              <a:rPr lang="en-US" sz="1600" dirty="0"/>
              <a:t>Correct answer is D. Instituting a retry policy specifically for the task that periodically fails minimizes compute costs by not redundantly retrying tasks that are already successful. This approach targets the failing task directly, ensuring the job completes while efficiently using compute resources.</a:t>
            </a:r>
          </a:p>
        </p:txBody>
      </p:sp>
      <p:sp>
        <p:nvSpPr>
          <p:cNvPr id="3" name="Rectangle 2">
            <a:extLst>
              <a:ext uri="{FF2B5EF4-FFF2-40B4-BE49-F238E27FC236}">
                <a16:creationId xmlns:a16="http://schemas.microsoft.com/office/drawing/2014/main" id="{53530E4B-49AA-9C94-37CE-5C4CBF92085F}"/>
              </a:ext>
            </a:extLst>
          </p:cNvPr>
          <p:cNvSpPr/>
          <p:nvPr/>
        </p:nvSpPr>
        <p:spPr>
          <a:xfrm>
            <a:off x="981999" y="3947568"/>
            <a:ext cx="7710551" cy="1077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EBA4CD-BB5B-877F-5549-2A09D09BEFE8}"/>
              </a:ext>
            </a:extLst>
          </p:cNvPr>
          <p:cNvSpPr txBox="1"/>
          <p:nvPr/>
        </p:nvSpPr>
        <p:spPr>
          <a:xfrm>
            <a:off x="6526443" y="116904"/>
            <a:ext cx="3241289" cy="307777"/>
          </a:xfrm>
          <a:prstGeom prst="rect">
            <a:avLst/>
          </a:prstGeom>
          <a:noFill/>
        </p:spPr>
        <p:txBody>
          <a:bodyPr wrap="square" rtlCol="0">
            <a:spAutoFit/>
          </a:bodyPr>
          <a:lstStyle/>
          <a:p>
            <a:r>
              <a:rPr lang="en-US" sz="1400" dirty="0">
                <a:solidFill>
                  <a:schemeClr val="bg1"/>
                </a:solidFill>
              </a:rPr>
              <a:t>Source: academy.databricks.com </a:t>
            </a:r>
          </a:p>
        </p:txBody>
      </p:sp>
      <p:pic>
        <p:nvPicPr>
          <p:cNvPr id="5" name="Picture 4">
            <a:extLst>
              <a:ext uri="{FF2B5EF4-FFF2-40B4-BE49-F238E27FC236}">
                <a16:creationId xmlns:a16="http://schemas.microsoft.com/office/drawing/2014/main" id="{D69FF73A-7A25-7700-A628-517050743063}"/>
              </a:ext>
            </a:extLst>
          </p:cNvPr>
          <p:cNvPicPr>
            <a:picLocks noChangeAspect="1"/>
          </p:cNvPicPr>
          <p:nvPr/>
        </p:nvPicPr>
        <p:blipFill>
          <a:blip r:embed="rId2"/>
          <a:stretch>
            <a:fillRect/>
          </a:stretch>
        </p:blipFill>
        <p:spPr>
          <a:xfrm>
            <a:off x="1086286" y="890798"/>
            <a:ext cx="6040450" cy="2912950"/>
          </a:xfrm>
          <a:prstGeom prst="rect">
            <a:avLst/>
          </a:prstGeom>
        </p:spPr>
      </p:pic>
      <p:sp>
        <p:nvSpPr>
          <p:cNvPr id="6" name="Rectangle 1">
            <a:extLst>
              <a:ext uri="{FF2B5EF4-FFF2-40B4-BE49-F238E27FC236}">
                <a16:creationId xmlns:a16="http://schemas.microsoft.com/office/drawing/2014/main" id="{9210788E-FC61-EA1E-20EE-1F745BCB872B}"/>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Correct answer is D. Instituting a retry policy specifically for the task that periodically fails minimizes compute costs by not redundantly retrying tasks that are already successful. This approach targets the failing task directly, ensuring the job completes while efficiently using compute resources.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13032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Practice Question #13</a:t>
            </a:r>
          </a:p>
        </p:txBody>
      </p:sp>
      <p:sp>
        <p:nvSpPr>
          <p:cNvPr id="7" name="TextBox 6">
            <a:extLst>
              <a:ext uri="{FF2B5EF4-FFF2-40B4-BE49-F238E27FC236}">
                <a16:creationId xmlns:a16="http://schemas.microsoft.com/office/drawing/2014/main" id="{CCB49572-6A4D-5026-D2DE-E66AAD2BE7FD}"/>
              </a:ext>
            </a:extLst>
          </p:cNvPr>
          <p:cNvSpPr txBox="1"/>
          <p:nvPr/>
        </p:nvSpPr>
        <p:spPr>
          <a:xfrm>
            <a:off x="1144371" y="3638004"/>
            <a:ext cx="7029014" cy="1077218"/>
          </a:xfrm>
          <a:prstGeom prst="rect">
            <a:avLst/>
          </a:prstGeom>
          <a:noFill/>
        </p:spPr>
        <p:txBody>
          <a:bodyPr wrap="square" rtlCol="0">
            <a:spAutoFit/>
          </a:bodyPr>
          <a:lstStyle/>
          <a:p>
            <a:r>
              <a:rPr lang="en-US" sz="1600" dirty="0"/>
              <a:t>Correct answer is B. Databricks Notebooks support real-time coauthoring, allowing multiple users to edit the same notebook simultaneously. This feature facilitates effective collaboration and eliminates the need for separate Git branches for simultaneous work, improving workflow and efficiency.</a:t>
            </a:r>
          </a:p>
        </p:txBody>
      </p:sp>
      <p:sp>
        <p:nvSpPr>
          <p:cNvPr id="3" name="Rectangle 2">
            <a:extLst>
              <a:ext uri="{FF2B5EF4-FFF2-40B4-BE49-F238E27FC236}">
                <a16:creationId xmlns:a16="http://schemas.microsoft.com/office/drawing/2014/main" id="{53530E4B-49AA-9C94-37CE-5C4CBF92085F}"/>
              </a:ext>
            </a:extLst>
          </p:cNvPr>
          <p:cNvSpPr/>
          <p:nvPr/>
        </p:nvSpPr>
        <p:spPr>
          <a:xfrm>
            <a:off x="1063184" y="3640170"/>
            <a:ext cx="7710551" cy="10750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EBA4CD-BB5B-877F-5549-2A09D09BEFE8}"/>
              </a:ext>
            </a:extLst>
          </p:cNvPr>
          <p:cNvSpPr txBox="1"/>
          <p:nvPr/>
        </p:nvSpPr>
        <p:spPr>
          <a:xfrm>
            <a:off x="6526443" y="116904"/>
            <a:ext cx="3241289" cy="307777"/>
          </a:xfrm>
          <a:prstGeom prst="rect">
            <a:avLst/>
          </a:prstGeom>
          <a:noFill/>
        </p:spPr>
        <p:txBody>
          <a:bodyPr wrap="square" rtlCol="0">
            <a:spAutoFit/>
          </a:bodyPr>
          <a:lstStyle/>
          <a:p>
            <a:r>
              <a:rPr lang="en-US" sz="1400" dirty="0">
                <a:solidFill>
                  <a:schemeClr val="bg1"/>
                </a:solidFill>
              </a:rPr>
              <a:t>Source: academy.databricks.com </a:t>
            </a:r>
          </a:p>
        </p:txBody>
      </p:sp>
      <p:pic>
        <p:nvPicPr>
          <p:cNvPr id="5" name="Picture 4">
            <a:extLst>
              <a:ext uri="{FF2B5EF4-FFF2-40B4-BE49-F238E27FC236}">
                <a16:creationId xmlns:a16="http://schemas.microsoft.com/office/drawing/2014/main" id="{18AA1EBA-C946-58C9-B36D-0B9E9F4C0D90}"/>
              </a:ext>
            </a:extLst>
          </p:cNvPr>
          <p:cNvPicPr>
            <a:picLocks noChangeAspect="1"/>
          </p:cNvPicPr>
          <p:nvPr/>
        </p:nvPicPr>
        <p:blipFill>
          <a:blip r:embed="rId2"/>
          <a:stretch>
            <a:fillRect/>
          </a:stretch>
        </p:blipFill>
        <p:spPr>
          <a:xfrm>
            <a:off x="1144371" y="672333"/>
            <a:ext cx="6367010" cy="2794456"/>
          </a:xfrm>
          <a:prstGeom prst="rect">
            <a:avLst/>
          </a:prstGeom>
        </p:spPr>
      </p:pic>
    </p:spTree>
    <p:extLst>
      <p:ext uri="{BB962C8B-B14F-4D97-AF65-F5344CB8AC3E}">
        <p14:creationId xmlns:p14="http://schemas.microsoft.com/office/powerpoint/2010/main" val="2090619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Practice Question #X</a:t>
            </a:r>
          </a:p>
        </p:txBody>
      </p:sp>
      <p:sp>
        <p:nvSpPr>
          <p:cNvPr id="7" name="TextBox 6">
            <a:extLst>
              <a:ext uri="{FF2B5EF4-FFF2-40B4-BE49-F238E27FC236}">
                <a16:creationId xmlns:a16="http://schemas.microsoft.com/office/drawing/2014/main" id="{CCB49572-6A4D-5026-D2DE-E66AAD2BE7FD}"/>
              </a:ext>
            </a:extLst>
          </p:cNvPr>
          <p:cNvSpPr txBox="1"/>
          <p:nvPr/>
        </p:nvSpPr>
        <p:spPr>
          <a:xfrm>
            <a:off x="1663536" y="3981672"/>
            <a:ext cx="7029014" cy="338554"/>
          </a:xfrm>
          <a:prstGeom prst="rect">
            <a:avLst/>
          </a:prstGeom>
          <a:noFill/>
        </p:spPr>
        <p:txBody>
          <a:bodyPr wrap="square" rtlCol="0">
            <a:spAutoFit/>
          </a:bodyPr>
          <a:lstStyle/>
          <a:p>
            <a:r>
              <a:rPr lang="en-US" sz="1600" dirty="0"/>
              <a:t>Correct answer is X. </a:t>
            </a:r>
          </a:p>
        </p:txBody>
      </p:sp>
      <p:sp>
        <p:nvSpPr>
          <p:cNvPr id="3" name="Rectangle 2">
            <a:extLst>
              <a:ext uri="{FF2B5EF4-FFF2-40B4-BE49-F238E27FC236}">
                <a16:creationId xmlns:a16="http://schemas.microsoft.com/office/drawing/2014/main" id="{53530E4B-49AA-9C94-37CE-5C4CBF92085F}"/>
              </a:ext>
            </a:extLst>
          </p:cNvPr>
          <p:cNvSpPr/>
          <p:nvPr/>
        </p:nvSpPr>
        <p:spPr>
          <a:xfrm>
            <a:off x="716724" y="4812669"/>
            <a:ext cx="7710551" cy="8309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EBA4CD-BB5B-877F-5549-2A09D09BEFE8}"/>
              </a:ext>
            </a:extLst>
          </p:cNvPr>
          <p:cNvSpPr txBox="1"/>
          <p:nvPr/>
        </p:nvSpPr>
        <p:spPr>
          <a:xfrm>
            <a:off x="6526443" y="116904"/>
            <a:ext cx="3241289" cy="307777"/>
          </a:xfrm>
          <a:prstGeom prst="rect">
            <a:avLst/>
          </a:prstGeom>
          <a:noFill/>
        </p:spPr>
        <p:txBody>
          <a:bodyPr wrap="square" rtlCol="0">
            <a:spAutoFit/>
          </a:bodyPr>
          <a:lstStyle/>
          <a:p>
            <a:r>
              <a:rPr lang="en-US" sz="1400" dirty="0">
                <a:solidFill>
                  <a:schemeClr val="bg1"/>
                </a:solidFill>
              </a:rPr>
              <a:t>Source: academy.databricks.com </a:t>
            </a:r>
          </a:p>
        </p:txBody>
      </p:sp>
    </p:spTree>
    <p:extLst>
      <p:ext uri="{BB962C8B-B14F-4D97-AF65-F5344CB8AC3E}">
        <p14:creationId xmlns:p14="http://schemas.microsoft.com/office/powerpoint/2010/main" val="49252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771989-48DC-D503-7557-CF8843A414B0}"/>
              </a:ext>
            </a:extLst>
          </p:cNvPr>
          <p:cNvSpPr>
            <a:spLocks noGrp="1"/>
          </p:cNvSpPr>
          <p:nvPr>
            <p:ph type="title"/>
          </p:nvPr>
        </p:nvSpPr>
        <p:spPr/>
        <p:txBody>
          <a:bodyPr/>
          <a:lstStyle/>
          <a:p>
            <a:r>
              <a:rPr lang="en-US" dirty="0"/>
              <a:t>Break Schedule (CDT)</a:t>
            </a:r>
          </a:p>
        </p:txBody>
      </p:sp>
      <p:sp>
        <p:nvSpPr>
          <p:cNvPr id="5" name="Content Placeholder 4">
            <a:extLst>
              <a:ext uri="{FF2B5EF4-FFF2-40B4-BE49-F238E27FC236}">
                <a16:creationId xmlns:a16="http://schemas.microsoft.com/office/drawing/2014/main" id="{F37B832B-28FE-E17B-52F6-3D559DE0EDF1}"/>
              </a:ext>
            </a:extLst>
          </p:cNvPr>
          <p:cNvSpPr>
            <a:spLocks noGrp="1"/>
          </p:cNvSpPr>
          <p:nvPr>
            <p:ph idx="1"/>
          </p:nvPr>
        </p:nvSpPr>
        <p:spPr>
          <a:xfrm>
            <a:off x="1144371" y="970414"/>
            <a:ext cx="7539420" cy="3547021"/>
          </a:xfrm>
        </p:spPr>
        <p:txBody>
          <a:bodyPr/>
          <a:lstStyle/>
          <a:p>
            <a:r>
              <a:rPr lang="en-US" sz="2400" dirty="0"/>
              <a:t>07:00am  -  Start </a:t>
            </a:r>
          </a:p>
          <a:p>
            <a:r>
              <a:rPr lang="en-US" sz="2400" dirty="0"/>
              <a:t>08:00am  -  9-min break</a:t>
            </a:r>
          </a:p>
          <a:p>
            <a:r>
              <a:rPr lang="en-US" sz="2400" dirty="0"/>
              <a:t>09:00am  -  9-min Break</a:t>
            </a:r>
          </a:p>
          <a:p>
            <a:r>
              <a:rPr lang="en-US" sz="2400" dirty="0"/>
              <a:t>10:00am  -  9-min Break</a:t>
            </a:r>
          </a:p>
          <a:p>
            <a:r>
              <a:rPr lang="en-US" sz="2400" dirty="0"/>
              <a:t>11:00am  -  9-min Break</a:t>
            </a:r>
          </a:p>
          <a:p>
            <a:r>
              <a:rPr lang="en-US" sz="2400" dirty="0"/>
              <a:t>11:40am  -  Landing zone</a:t>
            </a:r>
          </a:p>
          <a:p>
            <a:r>
              <a:rPr lang="en-US" sz="2400" dirty="0"/>
              <a:t>12:00pm  -  Finish</a:t>
            </a:r>
          </a:p>
        </p:txBody>
      </p:sp>
    </p:spTree>
    <p:extLst>
      <p:ext uri="{BB962C8B-B14F-4D97-AF65-F5344CB8AC3E}">
        <p14:creationId xmlns:p14="http://schemas.microsoft.com/office/powerpoint/2010/main" val="883884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5" name="Picture 4">
            <a:extLst>
              <a:ext uri="{FF2B5EF4-FFF2-40B4-BE49-F238E27FC236}">
                <a16:creationId xmlns:a16="http://schemas.microsoft.com/office/drawing/2014/main" id="{68EC76AA-DC61-46D2-81C2-178A4E32E95E}"/>
              </a:ext>
            </a:extLst>
          </p:cNvPr>
          <p:cNvPicPr>
            <a:picLocks noChangeAspect="1"/>
          </p:cNvPicPr>
          <p:nvPr/>
        </p:nvPicPr>
        <p:blipFill>
          <a:blip r:embed="rId2"/>
          <a:stretch>
            <a:fillRect/>
          </a:stretch>
        </p:blipFill>
        <p:spPr>
          <a:xfrm>
            <a:off x="1544254" y="754529"/>
            <a:ext cx="6055491" cy="4207387"/>
          </a:xfrm>
          <a:prstGeom prst="rect">
            <a:avLst/>
          </a:prstGeom>
        </p:spPr>
      </p:pic>
    </p:spTree>
    <p:extLst>
      <p:ext uri="{BB962C8B-B14F-4D97-AF65-F5344CB8AC3E}">
        <p14:creationId xmlns:p14="http://schemas.microsoft.com/office/powerpoint/2010/main" val="2031247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7" name="Picture 6">
            <a:extLst>
              <a:ext uri="{FF2B5EF4-FFF2-40B4-BE49-F238E27FC236}">
                <a16:creationId xmlns:a16="http://schemas.microsoft.com/office/drawing/2014/main" id="{DB5B71CB-633A-486B-AAC7-08E4F726A3F8}"/>
              </a:ext>
            </a:extLst>
          </p:cNvPr>
          <p:cNvPicPr>
            <a:picLocks noChangeAspect="1"/>
          </p:cNvPicPr>
          <p:nvPr/>
        </p:nvPicPr>
        <p:blipFill>
          <a:blip r:embed="rId2"/>
          <a:stretch>
            <a:fillRect/>
          </a:stretch>
        </p:blipFill>
        <p:spPr>
          <a:xfrm>
            <a:off x="2327123" y="688097"/>
            <a:ext cx="4489754" cy="4387850"/>
          </a:xfrm>
          <a:prstGeom prst="rect">
            <a:avLst/>
          </a:prstGeom>
        </p:spPr>
      </p:pic>
    </p:spTree>
    <p:extLst>
      <p:ext uri="{BB962C8B-B14F-4D97-AF65-F5344CB8AC3E}">
        <p14:creationId xmlns:p14="http://schemas.microsoft.com/office/powerpoint/2010/main" val="295211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A682D6C8-DD29-4E96-9F01-538A6242E079}"/>
              </a:ext>
            </a:extLst>
          </p:cNvPr>
          <p:cNvPicPr>
            <a:picLocks noChangeAspect="1"/>
          </p:cNvPicPr>
          <p:nvPr/>
        </p:nvPicPr>
        <p:blipFill>
          <a:blip r:embed="rId2"/>
          <a:stretch>
            <a:fillRect/>
          </a:stretch>
        </p:blipFill>
        <p:spPr>
          <a:xfrm>
            <a:off x="770474" y="778216"/>
            <a:ext cx="7603052" cy="3978254"/>
          </a:xfrm>
          <a:prstGeom prst="rect">
            <a:avLst/>
          </a:prstGeom>
        </p:spPr>
      </p:pic>
      <p:sp>
        <p:nvSpPr>
          <p:cNvPr id="5" name="Rectangle 4">
            <a:extLst>
              <a:ext uri="{FF2B5EF4-FFF2-40B4-BE49-F238E27FC236}">
                <a16:creationId xmlns:a16="http://schemas.microsoft.com/office/drawing/2014/main" id="{04CAF6BE-A870-41C3-AD16-38C8B76B3C1B}"/>
              </a:ext>
            </a:extLst>
          </p:cNvPr>
          <p:cNvSpPr/>
          <p:nvPr/>
        </p:nvSpPr>
        <p:spPr>
          <a:xfrm>
            <a:off x="5448098" y="3495675"/>
            <a:ext cx="2743200" cy="1066951"/>
          </a:xfrm>
          <a:prstGeom prst="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2532570"/>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12281</TotalTime>
  <Words>1967</Words>
  <Application>Microsoft Office PowerPoint</Application>
  <PresentationFormat>On-screen Show (16:9)</PresentationFormat>
  <Paragraphs>272</Paragraphs>
  <Slides>55</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Arial</vt:lpstr>
      <vt:lpstr>Calibri</vt:lpstr>
      <vt:lpstr>Roboto Mono</vt:lpstr>
      <vt:lpstr>Segoe UI</vt:lpstr>
      <vt:lpstr>Segoe UI Semibold</vt:lpstr>
      <vt:lpstr>Tahoma</vt:lpstr>
      <vt:lpstr>Standard_LiveLessons_2017</vt:lpstr>
      <vt:lpstr>Databricks Certified Data Engineer Associate Crash Course</vt:lpstr>
      <vt:lpstr>Tim Warner</vt:lpstr>
      <vt:lpstr>Agenda</vt:lpstr>
      <vt:lpstr>Course Materials</vt:lpstr>
      <vt:lpstr>Level Setting</vt:lpstr>
      <vt:lpstr>Break Schedule (CDT)</vt:lpstr>
      <vt:lpstr>Session Recordings</vt:lpstr>
      <vt:lpstr>Session Recordings</vt:lpstr>
      <vt:lpstr>Session Recordings</vt:lpstr>
      <vt:lpstr>Mobile Browser: learning.oreilly.com</vt:lpstr>
      <vt:lpstr>O'Reilly Mobile App</vt:lpstr>
      <vt:lpstr> </vt:lpstr>
      <vt:lpstr>Thank you!</vt:lpstr>
      <vt:lpstr>About the Exam</vt:lpstr>
      <vt:lpstr>Data Fundamentals</vt:lpstr>
      <vt:lpstr>Data Types</vt:lpstr>
      <vt:lpstr>Data Workload Types</vt:lpstr>
      <vt:lpstr>Data Processing Types</vt:lpstr>
      <vt:lpstr>Data Processing</vt:lpstr>
      <vt:lpstr>ETL</vt:lpstr>
      <vt:lpstr>ELT</vt:lpstr>
      <vt:lpstr>Data Analytics</vt:lpstr>
      <vt:lpstr>Non-Binary Data Formats</vt:lpstr>
      <vt:lpstr>Binary Data Formats</vt:lpstr>
      <vt:lpstr>Blob Storage and Data Lake</vt:lpstr>
      <vt:lpstr>Azure Blob Storage</vt:lpstr>
      <vt:lpstr>Blob Storage</vt:lpstr>
      <vt:lpstr>ADLS Gen 2</vt:lpstr>
      <vt:lpstr>Data Lake Storage Gen 2</vt:lpstr>
      <vt:lpstr>Azure Data Lake Storage Gen 2</vt:lpstr>
      <vt:lpstr>Access Tiers &amp; Lifecycle Management</vt:lpstr>
      <vt:lpstr>Databricks CLI</vt:lpstr>
      <vt:lpstr>Dbutils Python Package</vt:lpstr>
      <vt:lpstr>Spark SQL within PySpark</vt:lpstr>
      <vt:lpstr>PySpark</vt:lpstr>
      <vt:lpstr>Databricks Notebook Magic Commands</vt:lpstr>
      <vt:lpstr>Databricks Integration</vt:lpstr>
      <vt:lpstr>Databricks Marketing Pitch</vt:lpstr>
      <vt:lpstr>Medallion Architecture</vt:lpstr>
      <vt:lpstr>Delta Lake</vt:lpstr>
      <vt:lpstr>Practice Questions</vt:lpstr>
      <vt:lpstr>Practice Question #1</vt:lpstr>
      <vt:lpstr>Practice Question #2</vt:lpstr>
      <vt:lpstr>Practice Question #3</vt:lpstr>
      <vt:lpstr>Practice Question #4</vt:lpstr>
      <vt:lpstr>Practice Question #5</vt:lpstr>
      <vt:lpstr>Practice Question #6</vt:lpstr>
      <vt:lpstr>Practice Question #7</vt:lpstr>
      <vt:lpstr>Practice Question #8</vt:lpstr>
      <vt:lpstr>Practice Question #9</vt:lpstr>
      <vt:lpstr>Practice Question #10</vt:lpstr>
      <vt:lpstr>Practice Question #11</vt:lpstr>
      <vt:lpstr>Practice Question #12</vt:lpstr>
      <vt:lpstr>Practice Question #13</vt:lpstr>
      <vt:lpstr>Practice Question #X</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242</cp:revision>
  <dcterms:created xsi:type="dcterms:W3CDTF">2015-09-28T19:52:00Z</dcterms:created>
  <dcterms:modified xsi:type="dcterms:W3CDTF">2024-08-11T20:07:47Z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